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88"/>
  </p:notesMasterIdLst>
  <p:handoutMasterIdLst>
    <p:handoutMasterId r:id="rId89"/>
  </p:handoutMasterIdLst>
  <p:sldIdLst>
    <p:sldId id="2007" r:id="rId2"/>
    <p:sldId id="2008" r:id="rId3"/>
    <p:sldId id="1501" r:id="rId4"/>
    <p:sldId id="1570" r:id="rId5"/>
    <p:sldId id="1583" r:id="rId6"/>
    <p:sldId id="1704" r:id="rId7"/>
    <p:sldId id="1504" r:id="rId8"/>
    <p:sldId id="1828" r:id="rId9"/>
    <p:sldId id="1844" r:id="rId10"/>
    <p:sldId id="2016" r:id="rId11"/>
    <p:sldId id="1838" r:id="rId12"/>
    <p:sldId id="1848" r:id="rId13"/>
    <p:sldId id="2017" r:id="rId14"/>
    <p:sldId id="1873" r:id="rId15"/>
    <p:sldId id="1856" r:id="rId16"/>
    <p:sldId id="1857" r:id="rId17"/>
    <p:sldId id="1858" r:id="rId18"/>
    <p:sldId id="1859" r:id="rId19"/>
    <p:sldId id="1860" r:id="rId20"/>
    <p:sldId id="1880" r:id="rId21"/>
    <p:sldId id="1733" r:id="rId22"/>
    <p:sldId id="1949" r:id="rId23"/>
    <p:sldId id="1948" r:id="rId24"/>
    <p:sldId id="1982" r:id="rId25"/>
    <p:sldId id="1983" r:id="rId26"/>
    <p:sldId id="1984" r:id="rId27"/>
    <p:sldId id="1985" r:id="rId28"/>
    <p:sldId id="1986" r:id="rId29"/>
    <p:sldId id="2026" r:id="rId30"/>
    <p:sldId id="1997" r:id="rId31"/>
    <p:sldId id="2002" r:id="rId32"/>
    <p:sldId id="2032" r:id="rId33"/>
    <p:sldId id="2033" r:id="rId34"/>
    <p:sldId id="2034" r:id="rId35"/>
    <p:sldId id="2035" r:id="rId36"/>
    <p:sldId id="2036" r:id="rId37"/>
    <p:sldId id="2037" r:id="rId38"/>
    <p:sldId id="2038" r:id="rId39"/>
    <p:sldId id="2039" r:id="rId40"/>
    <p:sldId id="2040" r:id="rId41"/>
    <p:sldId id="2041" r:id="rId42"/>
    <p:sldId id="2042" r:id="rId43"/>
    <p:sldId id="2043" r:id="rId44"/>
    <p:sldId id="2044" r:id="rId45"/>
    <p:sldId id="2045" r:id="rId46"/>
    <p:sldId id="2046" r:id="rId47"/>
    <p:sldId id="2047" r:id="rId48"/>
    <p:sldId id="2050" r:id="rId49"/>
    <p:sldId id="2051" r:id="rId50"/>
    <p:sldId id="2053" r:id="rId51"/>
    <p:sldId id="2118" r:id="rId52"/>
    <p:sldId id="2113" r:id="rId53"/>
    <p:sldId id="2119" r:id="rId54"/>
    <p:sldId id="2120" r:id="rId55"/>
    <p:sldId id="2116" r:id="rId56"/>
    <p:sldId id="2054" r:id="rId57"/>
    <p:sldId id="2055" r:id="rId58"/>
    <p:sldId id="2056" r:id="rId59"/>
    <p:sldId id="2057" r:id="rId60"/>
    <p:sldId id="2058" r:id="rId61"/>
    <p:sldId id="2059" r:id="rId62"/>
    <p:sldId id="2060" r:id="rId63"/>
    <p:sldId id="2061" r:id="rId64"/>
    <p:sldId id="2062" r:id="rId65"/>
    <p:sldId id="2063" r:id="rId66"/>
    <p:sldId id="2064" r:id="rId67"/>
    <p:sldId id="2065" r:id="rId68"/>
    <p:sldId id="2066" r:id="rId69"/>
    <p:sldId id="2067" r:id="rId70"/>
    <p:sldId id="2068" r:id="rId71"/>
    <p:sldId id="2071" r:id="rId72"/>
    <p:sldId id="2110" r:id="rId73"/>
    <p:sldId id="2076" r:id="rId74"/>
    <p:sldId id="2092" r:id="rId75"/>
    <p:sldId id="2111" r:id="rId76"/>
    <p:sldId id="2112" r:id="rId77"/>
    <p:sldId id="2100" r:id="rId78"/>
    <p:sldId id="2101" r:id="rId79"/>
    <p:sldId id="2105" r:id="rId80"/>
    <p:sldId id="2106" r:id="rId81"/>
    <p:sldId id="2107" r:id="rId82"/>
    <p:sldId id="2108" r:id="rId83"/>
    <p:sldId id="2109" r:id="rId84"/>
    <p:sldId id="2004" r:id="rId85"/>
    <p:sldId id="2005" r:id="rId86"/>
    <p:sldId id="2006" r:id="rId8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华文行楷" pitchFamily="2" charset="-122"/>
        <a:ea typeface="华文行楷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华文行楷" pitchFamily="2" charset="-122"/>
        <a:ea typeface="华文行楷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华文行楷" pitchFamily="2" charset="-122"/>
        <a:ea typeface="华文行楷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华文行楷" pitchFamily="2" charset="-122"/>
        <a:ea typeface="华文行楷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华文行楷" pitchFamily="2" charset="-122"/>
        <a:ea typeface="华文行楷" pitchFamily="2" charset="-122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华文行楷" pitchFamily="2" charset="-122"/>
        <a:ea typeface="华文行楷" pitchFamily="2" charset="-122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华文行楷" pitchFamily="2" charset="-122"/>
        <a:ea typeface="华文行楷" pitchFamily="2" charset="-122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华文行楷" pitchFamily="2" charset="-122"/>
        <a:ea typeface="华文行楷" pitchFamily="2" charset="-122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华文行楷" pitchFamily="2" charset="-122"/>
        <a:ea typeface="华文行楷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39AC"/>
    <a:srgbClr val="FDA13B"/>
    <a:srgbClr val="FF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9964" autoAdjust="0"/>
  </p:normalViewPr>
  <p:slideViewPr>
    <p:cSldViewPr>
      <p:cViewPr varScale="1">
        <p:scale>
          <a:sx n="64" d="100"/>
          <a:sy n="64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9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9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9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6C3C855-4751-46D7-8A24-30A65179E3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2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AE19384-A3C6-4452-99BE-2E94F04462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D8BE6E-BD79-4B18-B6EF-236490462DCB}" type="slidenum">
              <a:rPr lang="en-US" altLang="zh-CN" smtClean="0">
                <a:latin typeface="Arial" charset="0"/>
                <a:ea typeface="宋体" charset="-122"/>
              </a:rPr>
              <a:pPr/>
              <a:t>2</a:t>
            </a:fld>
            <a:endParaRPr lang="en-US" altLang="zh-CN" smtClean="0">
              <a:latin typeface="Arial" charset="0"/>
              <a:ea typeface="宋体" charset="-122"/>
            </a:endParaRPr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latin typeface="Arial" charset="0"/>
                <a:ea typeface="宋体" charset="-122"/>
              </a:rPr>
              <a:t>（三不管理地带）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latin typeface="Arial" charset="0"/>
                <a:ea typeface="宋体" charset="-122"/>
              </a:rPr>
              <a:t>（图片设计）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latin typeface="Arial" charset="0"/>
                <a:ea typeface="宋体" charset="-122"/>
              </a:rPr>
              <a:t>备注：回顾第一天讲的内容．</a:t>
            </a:r>
          </a:p>
          <a:p>
            <a:endParaRPr lang="zh-CN" altLang="en-US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latin typeface="Arial" charset="0"/>
                <a:ea typeface="宋体" charset="-122"/>
              </a:rPr>
              <a:t>　　</a:t>
            </a:r>
          </a:p>
          <a:p>
            <a:r>
              <a:rPr lang="zh-CN" altLang="en-US" smtClean="0">
                <a:latin typeface="Arial" charset="0"/>
                <a:ea typeface="宋体" charset="-122"/>
              </a:rPr>
              <a:t>　　有一个小和尚担任撞钟一职，半年下来，觉得无聊之极，“做一天和尚撞一天钟”而已。有一天，主持宣布调他到后院劈柴挑水，原因是他不能胜任撞钟一职。小和尚很不服气地问：“我撞的钟难道不准时、不响亮？”老主持耐心地告诉他：“你撞的钟虽然很准时、也很响亮，但钟声空泛、疲软，没有感召力。钟声是要唤醒沉迷的众生，因此，撞出的钟声不仅要洪亮，而且要圆润、浑厚、深沉、悠远。” </a:t>
            </a:r>
          </a:p>
          <a:p>
            <a:r>
              <a:rPr lang="zh-CN" altLang="en-US" smtClean="0">
                <a:latin typeface="Arial" charset="0"/>
                <a:ea typeface="宋体" charset="-122"/>
              </a:rPr>
              <a:t>　　“做一天和尚撞一天钟”，“三个和尚没水喝”等故事到处流传，但这样的故事其实在许多公司正上演着。老主持就是公司的高层，小和尚就是公司的部门经理。高层常常责怪部下办事不力，部门经理却认为上级指示不明确，自己已经做好了职责内的事情。</a:t>
            </a:r>
          </a:p>
          <a:p>
            <a:r>
              <a:rPr lang="zh-CN" altLang="en-US" smtClean="0">
                <a:latin typeface="Arial" charset="0"/>
                <a:ea typeface="宋体" charset="-122"/>
              </a:rPr>
              <a:t>　　责任在谁呢？细究起来，应该在高层。</a:t>
            </a:r>
          </a:p>
          <a:p>
            <a:r>
              <a:rPr lang="zh-CN" altLang="en-US" smtClean="0">
                <a:latin typeface="Arial" charset="0"/>
                <a:ea typeface="宋体" charset="-122"/>
              </a:rPr>
              <a:t>　　小和尚的行为直接和老主持没有清晰划分其职能（岗位职责）相关。如果小和尚进入岗位的当天就清楚明白撞钟的标准和重要性，包括考核标准和处罚措施等等。而且，小和尚知道自己部门的战略目标</a:t>
            </a:r>
            <a:r>
              <a:rPr lang="en-US" altLang="zh-CN" smtClean="0">
                <a:latin typeface="Arial" charset="0"/>
                <a:ea typeface="宋体" charset="-122"/>
              </a:rPr>
              <a:t>――</a:t>
            </a:r>
            <a:r>
              <a:rPr lang="zh-CN" altLang="en-US" smtClean="0">
                <a:latin typeface="Arial" charset="0"/>
                <a:ea typeface="宋体" charset="-122"/>
              </a:rPr>
              <a:t>－“钟声是要唤醒沉迷的众生”。如此一来，我想小和尚也不会因怠工而被撤职。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latin typeface="Arial" charset="0"/>
                <a:ea typeface="宋体" charset="-122"/>
              </a:rPr>
              <a:t>　　</a:t>
            </a:r>
          </a:p>
          <a:p>
            <a:r>
              <a:rPr lang="zh-CN" altLang="en-US" smtClean="0">
                <a:latin typeface="Arial" charset="0"/>
                <a:ea typeface="宋体" charset="-122"/>
              </a:rPr>
              <a:t>　　有一个小和尚担任撞钟一职，半年下来，觉得无聊之极，“做一天和尚撞一天钟”而已。有一天，主持宣布调他到后院劈柴挑水，原因是他不能胜任撞钟一职。小和尚很不服气地问：“我撞的钟难道不准时、不响亮？”老主持耐心地告诉他：“你撞的钟虽然很准时、也很响亮，但钟声空泛、疲软，没有感召力。钟声是要唤醒沉迷的众生，因此，撞出的钟声不仅要洪亮，而且要圆润、浑厚、深沉、悠远。” </a:t>
            </a:r>
          </a:p>
          <a:p>
            <a:r>
              <a:rPr lang="zh-CN" altLang="en-US" smtClean="0">
                <a:latin typeface="Arial" charset="0"/>
                <a:ea typeface="宋体" charset="-122"/>
              </a:rPr>
              <a:t>　　“做一天和尚撞一天钟”，“三个和尚没水喝”等故事到处流传，但这样的故事其实在许多公司正上演着。老主持就是公司的高层，小和尚就是公司的部门经理。高层常常责怪部下办事不力，部门经理却认为上级指示不明确，自己已经做好了职责内的事情。</a:t>
            </a:r>
          </a:p>
          <a:p>
            <a:r>
              <a:rPr lang="zh-CN" altLang="en-US" smtClean="0">
                <a:latin typeface="Arial" charset="0"/>
                <a:ea typeface="宋体" charset="-122"/>
              </a:rPr>
              <a:t>　　责任在谁呢？细究起来，应该在高层。</a:t>
            </a:r>
          </a:p>
          <a:p>
            <a:r>
              <a:rPr lang="zh-CN" altLang="en-US" smtClean="0">
                <a:latin typeface="Arial" charset="0"/>
                <a:ea typeface="宋体" charset="-122"/>
              </a:rPr>
              <a:t>　　小和尚的行为直接和老主持没有清晰划分其职能（岗位职责）相关。如果小和尚进入岗位的当天就清楚明白撞钟的标准和重要性，包括考核标准和处罚措施等等。而且，小和尚知道自己部门的战略目标</a:t>
            </a:r>
            <a:r>
              <a:rPr lang="en-US" altLang="zh-CN" smtClean="0">
                <a:latin typeface="Arial" charset="0"/>
                <a:ea typeface="宋体" charset="-122"/>
              </a:rPr>
              <a:t>――</a:t>
            </a:r>
            <a:r>
              <a:rPr lang="zh-CN" altLang="en-US" smtClean="0">
                <a:latin typeface="Arial" charset="0"/>
                <a:ea typeface="宋体" charset="-122"/>
              </a:rPr>
              <a:t>－“钟声是要唤醒沉迷的众生”。如此一来，我想小和尚也不会因怠工而被撤职。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dirty="0" smtClean="0">
                <a:latin typeface="Arial" charset="0"/>
                <a:ea typeface="宋体" charset="-122"/>
              </a:rPr>
              <a:t>　　</a:t>
            </a:r>
          </a:p>
          <a:p>
            <a:r>
              <a:rPr lang="zh-CN" altLang="en-US" dirty="0" smtClean="0">
                <a:latin typeface="Arial" charset="0"/>
                <a:ea typeface="宋体" charset="-122"/>
              </a:rPr>
              <a:t>　　有一个小和尚担任撞钟一职，半年下来，觉得无聊之极，“做一天和尚撞一天钟”而已。有一天，主持宣布调他到后院劈柴挑水，原因是他不能胜任撞钟一职。小和尚很不服气地问：“我撞的钟难道不准时、不响亮？”老主持耐心地告诉他：“你撞的钟虽然很准时、也很响亮，但钟声空泛、疲软，没有感召力。钟声是要唤醒沉迷的众生，因此，撞出的钟声不仅要洪亮，而且要圆润、浑厚、深沉、悠远。” </a:t>
            </a:r>
          </a:p>
          <a:p>
            <a:r>
              <a:rPr lang="zh-CN" altLang="en-US" dirty="0" smtClean="0">
                <a:latin typeface="Arial" charset="0"/>
                <a:ea typeface="宋体" charset="-122"/>
              </a:rPr>
              <a:t>　　“做一天和尚撞一天钟”，“三个和尚没水喝”等故事到处流传，但这样的故事其实在许多公司正上演着。老主持就是公司的高层，小和尚就是公司的部门经理。高层常常责怪部下办事不力，部门经理却认为上级指示不明确，自己已经做好了职责内的事情。</a:t>
            </a:r>
          </a:p>
          <a:p>
            <a:r>
              <a:rPr lang="zh-CN" altLang="en-US" dirty="0" smtClean="0">
                <a:latin typeface="Arial" charset="0"/>
                <a:ea typeface="宋体" charset="-122"/>
              </a:rPr>
              <a:t>　　责任在谁呢？细究起来，应该在高层。</a:t>
            </a:r>
          </a:p>
          <a:p>
            <a:r>
              <a:rPr lang="zh-CN" altLang="en-US" dirty="0" smtClean="0">
                <a:latin typeface="Arial" charset="0"/>
                <a:ea typeface="宋体" charset="-122"/>
              </a:rPr>
              <a:t>　　小和尚的行为直接和老主持没有清晰划分其职能（岗位职责）相关。如果小和尚进入岗位的当天就清楚明白撞钟的标准和重要性，包括考核标准和处罚措施等等。而且，小和尚知道自己部门的战略目标</a:t>
            </a:r>
            <a:r>
              <a:rPr lang="en-US" altLang="zh-CN" dirty="0" smtClean="0">
                <a:latin typeface="Arial" charset="0"/>
                <a:ea typeface="宋体" charset="-122"/>
              </a:rPr>
              <a:t>――</a:t>
            </a:r>
            <a:r>
              <a:rPr lang="zh-CN" altLang="en-US" dirty="0" smtClean="0">
                <a:latin typeface="Arial" charset="0"/>
                <a:ea typeface="宋体" charset="-122"/>
              </a:rPr>
              <a:t>－“钟声是要唤醒沉迷的众生”。如此一来，我想小和尚也不会因怠工而被撤职。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latin typeface="Arial" charset="0"/>
                <a:ea typeface="宋体" charset="-122"/>
              </a:rPr>
              <a:t>备注：回顾第一天讲的内容．</a:t>
            </a:r>
          </a:p>
          <a:p>
            <a:endParaRPr lang="zh-CN" altLang="en-US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57F7C-E8DA-4B8A-9BF4-4F79853C2C18}" type="slidenum">
              <a:rPr lang="en-US" altLang="zh-CN" smtClean="0"/>
              <a:pPr/>
              <a:t>34</a:t>
            </a:fld>
            <a:endParaRPr lang="en-US" altLang="zh-CN" smtClean="0"/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z="1600" b="1" smtClean="0"/>
              <a:t>客户第一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322D41-9EC8-412A-8745-99A98120AD56}" type="slidenum">
              <a:rPr lang="en-US" altLang="zh-CN" smtClean="0"/>
              <a:pPr/>
              <a:t>35</a:t>
            </a:fld>
            <a:endParaRPr lang="en-US" altLang="zh-CN" smtClean="0"/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z="1600" b="1" smtClean="0"/>
              <a:t>客户第一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63EF44-F622-46DF-B046-E0F263B418EA}" type="slidenum">
              <a:rPr lang="en-US" altLang="zh-CN" smtClean="0"/>
              <a:pPr/>
              <a:t>36</a:t>
            </a:fld>
            <a:endParaRPr lang="en-US" altLang="zh-CN" smtClean="0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B97BF1-F5FD-43A9-9FEF-27517503C554}" type="slidenum">
              <a:rPr lang="en-US" altLang="zh-CN" smtClean="0"/>
              <a:pPr/>
              <a:t>38</a:t>
            </a:fld>
            <a:endParaRPr lang="en-US" altLang="zh-CN" smtClean="0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DBF75A-A7EE-4333-9D70-D961A602AC51}" type="slidenum">
              <a:rPr lang="en-US" altLang="zh-CN" smtClean="0"/>
              <a:pPr/>
              <a:t>40</a:t>
            </a:fld>
            <a:endParaRPr lang="en-US" altLang="zh-CN" smtClean="0"/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/>
              <a:t>低薪高提成，就是鼓励进攻，反对平庸；质询会制度不好听，但是机制是保证结果；</a:t>
            </a:r>
          </a:p>
          <a:p>
            <a:r>
              <a:rPr lang="en-US" altLang="zh-CN" smtClean="0"/>
              <a:t>COO</a:t>
            </a:r>
            <a:r>
              <a:rPr lang="zh-CN" altLang="en-US" smtClean="0"/>
              <a:t>体制就是检查体制，是要结果的；</a:t>
            </a:r>
          </a:p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5E89A-EECD-4E64-ACD6-A88E8A92BCCC}" type="slidenum">
              <a:rPr lang="en-US" altLang="zh-CN" smtClean="0"/>
              <a:pPr/>
              <a:t>42</a:t>
            </a:fld>
            <a:endParaRPr lang="en-US" altLang="zh-CN" smtClean="0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5C31EF-8F94-4238-9DCD-7770816AD558}" type="slidenum">
              <a:rPr lang="en-US" altLang="zh-CN" smtClean="0"/>
              <a:pPr/>
              <a:t>46</a:t>
            </a:fld>
            <a:endParaRPr lang="en-US" altLang="zh-CN" smtClean="0"/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mtClean="0"/>
              <a:t> </a:t>
            </a:r>
            <a:r>
              <a:rPr lang="zh-CN" altLang="en-US" smtClean="0">
                <a:solidFill>
                  <a:schemeClr val="tx2"/>
                </a:solidFill>
              </a:rPr>
              <a:t>在商业中，企业提供的结果就是</a:t>
            </a:r>
            <a:r>
              <a:rPr lang="zh-CN" altLang="en-US" smtClean="0">
                <a:solidFill>
                  <a:srgbClr val="FF0000"/>
                </a:solidFill>
              </a:rPr>
              <a:t>客户想要的价值</a:t>
            </a:r>
            <a:r>
              <a:rPr lang="zh-CN" altLang="en-US" smtClean="0">
                <a:solidFill>
                  <a:schemeClr val="tx2"/>
                </a:solidFill>
              </a:rPr>
              <a:t>，企业得到的结果就是利润。</a:t>
            </a:r>
          </a:p>
          <a:p>
            <a:pPr>
              <a:spcBef>
                <a:spcPct val="50000"/>
              </a:spcBef>
            </a:pPr>
            <a:r>
              <a:rPr lang="zh-CN" altLang="en-US" smtClean="0">
                <a:solidFill>
                  <a:schemeClr val="tx2"/>
                </a:solidFill>
              </a:rPr>
              <a:t>可交换的，看得见的成果</a:t>
            </a:r>
          </a:p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259808-BFDE-43FB-8288-F14B6061CFE3}" type="slidenum">
              <a:rPr lang="en-US" altLang="zh-CN" smtClean="0"/>
              <a:pPr/>
              <a:t>47</a:t>
            </a:fld>
            <a:endParaRPr lang="en-US" altLang="zh-CN" smtClean="0"/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mtClean="0"/>
              <a:t> </a:t>
            </a:r>
            <a:r>
              <a:rPr lang="zh-CN" altLang="en-US" smtClean="0">
                <a:solidFill>
                  <a:schemeClr val="tx2"/>
                </a:solidFill>
              </a:rPr>
              <a:t>在商业中，企业提供的结果就是</a:t>
            </a:r>
            <a:r>
              <a:rPr lang="zh-CN" altLang="en-US" smtClean="0">
                <a:solidFill>
                  <a:srgbClr val="FF0000"/>
                </a:solidFill>
              </a:rPr>
              <a:t>客户想要的价值</a:t>
            </a:r>
            <a:r>
              <a:rPr lang="zh-CN" altLang="en-US" smtClean="0">
                <a:solidFill>
                  <a:schemeClr val="tx2"/>
                </a:solidFill>
              </a:rPr>
              <a:t>，企业得到的结果就是利润。</a:t>
            </a:r>
          </a:p>
          <a:p>
            <a:pPr>
              <a:spcBef>
                <a:spcPct val="50000"/>
              </a:spcBef>
            </a:pPr>
            <a:r>
              <a:rPr lang="zh-CN" altLang="en-US" smtClean="0">
                <a:solidFill>
                  <a:schemeClr val="tx2"/>
                </a:solidFill>
              </a:rPr>
              <a:t>可交换的，看得见的成果</a:t>
            </a:r>
          </a:p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doc id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GBUTtem</a:t>
            </a:r>
          </a:p>
        </p:txBody>
      </p:sp>
      <p:sp>
        <p:nvSpPr>
          <p:cNvPr id="280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47F8ED-B29B-4658-BF2A-84831740D3FE}" type="slidenum">
              <a:rPr lang="zh-CN" altLang="en-US" smtClean="0"/>
              <a:pPr/>
              <a:t>78</a:t>
            </a:fld>
            <a:endParaRPr lang="en-US" altLang="zh-CN" smtClean="0"/>
          </a:p>
        </p:txBody>
      </p:sp>
      <p:sp>
        <p:nvSpPr>
          <p:cNvPr id="280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CC16F4-68E0-4C03-BA1C-AFB11FDDB2B5}" type="slidenum">
              <a:rPr lang="zh-CN" altLang="en-US" smtClean="0"/>
              <a:pPr/>
              <a:t>86</a:t>
            </a:fld>
            <a:endParaRPr lang="en-US" altLang="zh-CN" smtClean="0"/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latin typeface="Arial" charset="0"/>
                <a:ea typeface="宋体" charset="-122"/>
              </a:rPr>
              <a:t>备：第４点</a:t>
            </a:r>
          </a:p>
          <a:p>
            <a:r>
              <a:rPr lang="zh-CN" altLang="en-US" smtClean="0">
                <a:latin typeface="Arial" charset="0"/>
                <a:ea typeface="宋体" charset="-122"/>
              </a:rPr>
              <a:t>举例：公司请咨询公司，想一下实现全面的改变，不现实．这是一个先累，后舒服的事情．（用斜坡推球来讲）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latin typeface="Arial" charset="0"/>
                <a:ea typeface="宋体" charset="-122"/>
              </a:rPr>
              <a:t>先问问题</a:t>
            </a:r>
            <a:r>
              <a:rPr lang="en-US" altLang="zh-CN" smtClean="0">
                <a:latin typeface="Arial" charset="0"/>
                <a:ea typeface="宋体" charset="-122"/>
              </a:rPr>
              <a:t>,</a:t>
            </a:r>
            <a:r>
              <a:rPr lang="zh-CN" altLang="en-US" smtClean="0">
                <a:latin typeface="Arial" charset="0"/>
                <a:ea typeface="宋体" charset="-122"/>
              </a:rPr>
              <a:t>讲师给答案</a:t>
            </a:r>
            <a:r>
              <a:rPr lang="en-US" altLang="zh-CN" smtClean="0">
                <a:latin typeface="Arial" charset="0"/>
                <a:ea typeface="宋体" charset="-122"/>
              </a:rPr>
              <a:t>:</a:t>
            </a:r>
            <a:r>
              <a:rPr lang="zh-CN" altLang="en-US" smtClean="0">
                <a:latin typeface="Arial" charset="0"/>
                <a:ea typeface="宋体" charset="-122"/>
              </a:rPr>
              <a:t>最大的风险是决策</a:t>
            </a:r>
            <a:r>
              <a:rPr lang="en-US" altLang="zh-CN" smtClean="0">
                <a:latin typeface="Arial" charset="0"/>
                <a:ea typeface="宋体" charset="-122"/>
              </a:rPr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dirty="0" smtClean="0">
                <a:latin typeface="Arial" charset="0"/>
                <a:ea typeface="宋体" charset="-122"/>
              </a:rPr>
              <a:t>注：讲师画一张旅游路线图。</a:t>
            </a:r>
          </a:p>
          <a:p>
            <a:r>
              <a:rPr lang="zh-CN" altLang="en-US" dirty="0" smtClean="0">
                <a:latin typeface="Arial" charset="0"/>
                <a:ea typeface="宋体" charset="-122"/>
              </a:rPr>
              <a:t>大家讨论</a:t>
            </a:r>
            <a:r>
              <a:rPr lang="en-US" altLang="zh-CN" dirty="0" smtClean="0">
                <a:latin typeface="Arial" charset="0"/>
                <a:ea typeface="宋体" charset="-122"/>
              </a:rPr>
              <a:t>3</a:t>
            </a:r>
            <a:r>
              <a:rPr lang="zh-CN" altLang="en-US" dirty="0" smtClean="0">
                <a:latin typeface="Arial" charset="0"/>
                <a:ea typeface="宋体" charset="-122"/>
              </a:rPr>
              <a:t>分钟：大家公司的战略是什么？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注：讲师画一张旅游路线图。</a:t>
            </a:r>
          </a:p>
          <a:p>
            <a:pPr eaLnBrk="1" hangingPunct="1"/>
            <a:r>
              <a:rPr lang="zh-CN" altLang="en-US" smtClean="0"/>
              <a:t>大家讨论</a:t>
            </a:r>
            <a:r>
              <a:rPr lang="en-US" altLang="zh-CN" smtClean="0"/>
              <a:t>3</a:t>
            </a:r>
            <a:r>
              <a:rPr lang="zh-CN" altLang="en-US" smtClean="0"/>
              <a:t>分钟：大家公司的战略是什么？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latin typeface="Arial" charset="0"/>
                <a:ea typeface="宋体" charset="-122"/>
              </a:rPr>
              <a:t>备注：回顾第一天讲的内容．</a:t>
            </a:r>
          </a:p>
          <a:p>
            <a:endParaRPr lang="zh-CN" altLang="en-US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latin typeface="Arial" charset="0"/>
                <a:ea typeface="宋体" charset="-122"/>
              </a:rPr>
              <a:t>（找故事）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135563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5135563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行楷" pitchFamily="2" charset="-122"/>
              </a:defRPr>
            </a:lvl1pPr>
          </a:lstStyle>
          <a:p>
            <a:pPr>
              <a:defRPr/>
            </a:pPr>
            <a:fld id="{19378960-E090-4021-BE2C-818FB750A178}" type="datetime1">
              <a:rPr lang="zh-CN" altLang="en-US"/>
              <a:pPr>
                <a:defRPr/>
              </a:pPr>
              <a:t>2010/8/13</a:t>
            </a:fld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行楷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华文行楷" pitchFamily="2" charset="-122"/>
              </a:defRPr>
            </a:lvl1pPr>
          </a:lstStyle>
          <a:p>
            <a:pPr>
              <a:defRPr/>
            </a:pPr>
            <a:fld id="{43934E7D-0993-4EBE-A05B-7220493BA3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484313"/>
            <a:ext cx="5905500" cy="36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83EBE-5D09-47CD-ADE4-1AFA01703C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2" name="AutoShape 34"/>
          <p:cNvSpPr>
            <a:spLocks noChangeArrowheads="1"/>
          </p:cNvSpPr>
          <p:nvPr/>
        </p:nvSpPr>
        <p:spPr bwMode="gray">
          <a:xfrm>
            <a:off x="0" y="6475413"/>
            <a:ext cx="9144000" cy="382587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zh-CN" altLang="en-US" sz="1800" b="0" dirty="0">
              <a:latin typeface="Times New Roman" pitchFamily="18" charset="0"/>
              <a:ea typeface="+mn-ea"/>
            </a:endParaRPr>
          </a:p>
        </p:txBody>
      </p:sp>
      <p:sp>
        <p:nvSpPr>
          <p:cNvPr id="12325" name="AutoShape 37"/>
          <p:cNvSpPr>
            <a:spLocks noChangeArrowheads="1"/>
          </p:cNvSpPr>
          <p:nvPr/>
        </p:nvSpPr>
        <p:spPr bwMode="gray">
          <a:xfrm>
            <a:off x="0" y="0"/>
            <a:ext cx="8439150" cy="90170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zh-CN" altLang="en-US" sz="1800" b="0">
              <a:latin typeface="Times New Roman" pitchFamily="18" charset="0"/>
              <a:ea typeface="+mn-ea"/>
            </a:endParaRPr>
          </a:p>
        </p:txBody>
      </p:sp>
      <p:sp>
        <p:nvSpPr>
          <p:cNvPr id="12326" name="Rectangle 38"/>
          <p:cNvSpPr>
            <a:spLocks noChangeArrowheads="1"/>
          </p:cNvSpPr>
          <p:nvPr/>
        </p:nvSpPr>
        <p:spPr bwMode="gray">
          <a:xfrm>
            <a:off x="0" y="793750"/>
            <a:ext cx="8559800" cy="114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zh-CN" altLang="en-US" sz="1800" b="0">
              <a:latin typeface="Times New Roman" pitchFamily="18" charset="0"/>
              <a:ea typeface="+mn-ea"/>
            </a:endParaRPr>
          </a:p>
        </p:txBody>
      </p:sp>
      <p:sp>
        <p:nvSpPr>
          <p:cNvPr id="12324" name="Rectangle 36"/>
          <p:cNvSpPr>
            <a:spLocks noChangeArrowheads="1"/>
          </p:cNvSpPr>
          <p:nvPr/>
        </p:nvSpPr>
        <p:spPr bwMode="gray">
          <a:xfrm>
            <a:off x="0" y="6477000"/>
            <a:ext cx="9144000" cy="1143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zh-CN" altLang="en-US" sz="1800" b="0" dirty="0">
              <a:solidFill>
                <a:srgbClr val="7030A0"/>
              </a:solidFill>
              <a:latin typeface="Times New Roman" pitchFamily="18" charset="0"/>
              <a:ea typeface="+mn-ea"/>
            </a:endParaRPr>
          </a:p>
        </p:txBody>
      </p:sp>
      <p:grpSp>
        <p:nvGrpSpPr>
          <p:cNvPr id="562183" name="Group 410"/>
          <p:cNvGrpSpPr>
            <a:grpSpLocks/>
          </p:cNvGrpSpPr>
          <p:nvPr/>
        </p:nvGrpSpPr>
        <p:grpSpPr bwMode="auto">
          <a:xfrm>
            <a:off x="7772400" y="0"/>
            <a:ext cx="1244600" cy="1181100"/>
            <a:chOff x="4752" y="0"/>
            <a:chExt cx="784" cy="744"/>
          </a:xfrm>
        </p:grpSpPr>
        <p:sp>
          <p:nvSpPr>
            <p:cNvPr id="12584" name="Oval 296"/>
            <p:cNvSpPr>
              <a:spLocks noChangeArrowheads="1"/>
            </p:cNvSpPr>
            <p:nvPr userDrawn="1"/>
          </p:nvSpPr>
          <p:spPr bwMode="gray">
            <a:xfrm>
              <a:off x="4752" y="0"/>
              <a:ext cx="744" cy="7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en-US" sz="1800" b="0">
                <a:latin typeface="Times New Roman" pitchFamily="18" charset="0"/>
                <a:ea typeface="+mn-ea"/>
              </a:endParaRPr>
            </a:p>
          </p:txBody>
        </p:sp>
        <p:sp>
          <p:nvSpPr>
            <p:cNvPr id="12585" name="Oval 297"/>
            <p:cNvSpPr>
              <a:spLocks noChangeArrowheads="1"/>
            </p:cNvSpPr>
            <p:nvPr userDrawn="1"/>
          </p:nvSpPr>
          <p:spPr bwMode="gray">
            <a:xfrm>
              <a:off x="4792" y="0"/>
              <a:ext cx="744" cy="744"/>
            </a:xfrm>
            <a:prstGeom prst="ellipse">
              <a:avLst/>
            </a:prstGeom>
            <a:solidFill>
              <a:schemeClr val="bg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en-US" sz="1800" b="0">
                <a:latin typeface="Times New Roman" pitchFamily="18" charset="0"/>
                <a:ea typeface="+mn-ea"/>
              </a:endParaRPr>
            </a:p>
          </p:txBody>
        </p:sp>
      </p:grpSp>
      <p:grpSp>
        <p:nvGrpSpPr>
          <p:cNvPr id="3" name="组合 43"/>
          <p:cNvGrpSpPr>
            <a:grpSpLocks noChangeAspect="1"/>
          </p:cNvGrpSpPr>
          <p:nvPr/>
        </p:nvGrpSpPr>
        <p:grpSpPr>
          <a:xfrm>
            <a:off x="8163338" y="135927"/>
            <a:ext cx="741750" cy="720000"/>
            <a:chOff x="1231200" y="2051050"/>
            <a:chExt cx="2664000" cy="2585885"/>
          </a:xfrm>
          <a:effectLst>
            <a:reflection blurRad="6350" stA="50000" endA="300" endPos="38500" dist="50800" dir="5400000" sy="-100000" algn="bl" rotWithShape="0"/>
          </a:effectLst>
        </p:grpSpPr>
        <p:grpSp>
          <p:nvGrpSpPr>
            <p:cNvPr id="4" name="组合 41"/>
            <p:cNvGrpSpPr/>
            <p:nvPr/>
          </p:nvGrpSpPr>
          <p:grpSpPr>
            <a:xfrm>
              <a:off x="1231200" y="2051050"/>
              <a:ext cx="1558800" cy="2584450"/>
              <a:chOff x="1231200" y="2051050"/>
              <a:chExt cx="1558800" cy="2584450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28" name="矩形 27"/>
              <p:cNvSpPr/>
              <p:nvPr/>
            </p:nvSpPr>
            <p:spPr bwMode="auto">
              <a:xfrm>
                <a:off x="1231900" y="2051050"/>
                <a:ext cx="457200" cy="5969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zh-CN" altLang="en-US" sz="1800" b="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 bwMode="auto">
              <a:xfrm>
                <a:off x="1231900" y="3429000"/>
                <a:ext cx="457200" cy="12065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zh-CN" altLang="en-US" sz="1800" b="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 bwMode="auto">
              <a:xfrm rot="5400000">
                <a:off x="1785056" y="2873251"/>
                <a:ext cx="457200" cy="648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zh-CN" altLang="en-US" sz="1800" b="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 bwMode="auto">
              <a:xfrm>
                <a:off x="2332800" y="2052375"/>
                <a:ext cx="457200" cy="919811"/>
              </a:xfrm>
              <a:prstGeom prst="rect">
                <a:avLst/>
              </a:prstGeom>
              <a:grpFill/>
              <a:ln w="9525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zh-CN" altLang="en-US" sz="1800" b="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36" name="直角三角形 35"/>
              <p:cNvSpPr/>
              <p:nvPr/>
            </p:nvSpPr>
            <p:spPr bwMode="auto">
              <a:xfrm rot="5400000">
                <a:off x="1231200" y="2647509"/>
                <a:ext cx="457200" cy="457200"/>
              </a:xfrm>
              <a:prstGeom prst="rtTriangle">
                <a:avLst/>
              </a:prstGeom>
              <a:grpFill/>
              <a:ln w="9525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zh-CN" altLang="en-US" sz="1800" b="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37" name="直角三角形 36"/>
              <p:cNvSpPr/>
              <p:nvPr/>
            </p:nvSpPr>
            <p:spPr bwMode="auto">
              <a:xfrm rot="16200000">
                <a:off x="1231200" y="2973512"/>
                <a:ext cx="457200" cy="457200"/>
              </a:xfrm>
              <a:prstGeom prst="rtTriangle">
                <a:avLst/>
              </a:prstGeom>
              <a:grpFill/>
              <a:ln w="9525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zh-CN" altLang="en-US" sz="1800" b="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38" name="直角三角形 37"/>
              <p:cNvSpPr/>
              <p:nvPr/>
            </p:nvSpPr>
            <p:spPr bwMode="auto">
              <a:xfrm rot="5400000">
                <a:off x="2332800" y="2970000"/>
                <a:ext cx="457200" cy="457200"/>
              </a:xfrm>
              <a:prstGeom prst="rtTriangle">
                <a:avLst/>
              </a:prstGeom>
              <a:grpFill/>
              <a:ln w="9525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zh-CN" altLang="en-US" sz="1800" b="0">
                  <a:latin typeface="Times New Roman" pitchFamily="18" charset="0"/>
                  <a:ea typeface="+mn-ea"/>
                </a:endParaRPr>
              </a:p>
            </p:txBody>
          </p:sp>
        </p:grpSp>
        <p:grpSp>
          <p:nvGrpSpPr>
            <p:cNvPr id="5" name="组合 42"/>
            <p:cNvGrpSpPr/>
            <p:nvPr/>
          </p:nvGrpSpPr>
          <p:grpSpPr>
            <a:xfrm>
              <a:off x="2331783" y="2051150"/>
              <a:ext cx="1563417" cy="2585785"/>
              <a:chOff x="2331783" y="2051150"/>
              <a:chExt cx="1563417" cy="2585785"/>
            </a:xfrm>
            <a:solidFill>
              <a:srgbClr val="FF6600"/>
            </a:solidFill>
          </p:grpSpPr>
          <p:sp>
            <p:nvSpPr>
              <p:cNvPr id="32" name="矩形 31"/>
              <p:cNvSpPr/>
              <p:nvPr/>
            </p:nvSpPr>
            <p:spPr bwMode="auto">
              <a:xfrm>
                <a:off x="3437038" y="2051150"/>
                <a:ext cx="457200" cy="1326553"/>
              </a:xfrm>
              <a:prstGeom prst="rect">
                <a:avLst/>
              </a:prstGeom>
              <a:grp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zh-CN" altLang="en-US" sz="1800" b="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 bwMode="auto">
              <a:xfrm>
                <a:off x="2331783" y="3717124"/>
                <a:ext cx="457200" cy="919811"/>
              </a:xfrm>
              <a:prstGeom prst="rect">
                <a:avLst/>
              </a:prstGeom>
              <a:grp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zh-CN" altLang="en-US" sz="1800" b="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 bwMode="auto">
              <a:xfrm rot="5400000">
                <a:off x="2885263" y="4083176"/>
                <a:ext cx="457200" cy="648000"/>
              </a:xfrm>
              <a:prstGeom prst="rect">
                <a:avLst/>
              </a:prstGeom>
              <a:grp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zh-CN" altLang="en-US" sz="1800" b="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35" name="直角三角形 34"/>
              <p:cNvSpPr/>
              <p:nvPr/>
            </p:nvSpPr>
            <p:spPr bwMode="auto">
              <a:xfrm rot="16200000">
                <a:off x="2332800" y="3260034"/>
                <a:ext cx="457200" cy="457200"/>
              </a:xfrm>
              <a:prstGeom prst="rtTriangle">
                <a:avLst/>
              </a:prstGeom>
              <a:grp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zh-CN" altLang="en-US" sz="1800" b="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39" name="直角三角形 38"/>
              <p:cNvSpPr/>
              <p:nvPr/>
            </p:nvSpPr>
            <p:spPr bwMode="auto">
              <a:xfrm rot="16200000">
                <a:off x="3429804" y="3720933"/>
                <a:ext cx="457200" cy="457200"/>
              </a:xfrm>
              <a:prstGeom prst="rtTriangle">
                <a:avLst/>
              </a:prstGeom>
              <a:grp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zh-CN" altLang="en-US" sz="1800" b="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0" name="直角三角形 39"/>
              <p:cNvSpPr/>
              <p:nvPr/>
            </p:nvSpPr>
            <p:spPr bwMode="auto">
              <a:xfrm rot="5400000">
                <a:off x="3429662" y="4177087"/>
                <a:ext cx="457200" cy="457200"/>
              </a:xfrm>
              <a:prstGeom prst="rtTriangle">
                <a:avLst/>
              </a:prstGeom>
              <a:grp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zh-CN" altLang="en-US" sz="1800" b="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41" name="直角三角形 40"/>
              <p:cNvSpPr/>
              <p:nvPr/>
            </p:nvSpPr>
            <p:spPr bwMode="auto">
              <a:xfrm rot="5400000">
                <a:off x="3438000" y="3377759"/>
                <a:ext cx="457200" cy="457200"/>
              </a:xfrm>
              <a:prstGeom prst="rtTriangle">
                <a:avLst/>
              </a:prstGeom>
              <a:grp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zh-CN" altLang="en-US" sz="1800" b="0">
                  <a:latin typeface="Times New Roman" pitchFamily="18" charset="0"/>
                  <a:ea typeface="+mn-ea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7727950" y="6588125"/>
            <a:ext cx="1403350" cy="274638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altLang="zh-CN" sz="1200" b="0" i="1">
                <a:solidFill>
                  <a:schemeClr val="accent2"/>
                </a:solidFill>
                <a:latin typeface="黑体" pitchFamily="2" charset="-122"/>
                <a:ea typeface="黑体" pitchFamily="2" charset="-122"/>
                <a:cs typeface="Arial" charset="0"/>
              </a:rPr>
              <a:t>www.jj518.com.cn</a:t>
            </a:r>
            <a:endParaRPr lang="zh-CN" altLang="en-US" sz="1200" b="0" i="1">
              <a:solidFill>
                <a:schemeClr val="accent2"/>
              </a:solidFill>
              <a:latin typeface="黑体" pitchFamily="2" charset="-122"/>
              <a:ea typeface="黑体" pitchFamily="2" charset="-122"/>
              <a:cs typeface="Arial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0" y="6588125"/>
            <a:ext cx="2927350" cy="27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1200" b="0">
                <a:solidFill>
                  <a:srgbClr val="7030A0"/>
                </a:solidFill>
                <a:latin typeface="黑体" pitchFamily="2" charset="-122"/>
                <a:ea typeface="黑体" pitchFamily="2" charset="-122"/>
                <a:cs typeface="微软雅黑"/>
              </a:rPr>
              <a:t>和君智业管理顾问（北京）有限责任公司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3" r:id="rId12"/>
    <p:sldLayoutId id="2147483724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  <a:ea typeface="宋体" charset="-122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  <a:ea typeface="宋体" charset="-122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  <a:ea typeface="宋体" charset="-122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  <a:ea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10" Type="http://schemas.openxmlformats.org/officeDocument/2006/relationships/image" Target="../media/image26.gif"/><Relationship Id="rId4" Type="http://schemas.openxmlformats.org/officeDocument/2006/relationships/image" Target="../media/image20.gif"/><Relationship Id="rId9" Type="http://schemas.openxmlformats.org/officeDocument/2006/relationships/image" Target="../media/image25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9592" y="1844824"/>
            <a:ext cx="7661073" cy="21698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135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公元</a:t>
            </a:r>
            <a:r>
              <a:rPr lang="en-US" altLang="zh-CN" sz="135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207</a:t>
            </a:r>
            <a:r>
              <a:rPr lang="zh-CN" altLang="en-US" sz="135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63743" y="2121437"/>
            <a:ext cx="7196930" cy="242087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zh-CN" altLang="en-US" sz="6600" b="0" cap="all" dirty="0">
                <a:ln w="0">
                  <a:noFill/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不是性格决定命运</a:t>
            </a:r>
            <a:endParaRPr lang="en-US" altLang="zh-CN" sz="6600" b="0" cap="all" dirty="0">
              <a:ln w="0">
                <a:noFill/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zh-CN" altLang="en-US" sz="6600" b="0" cap="all" dirty="0">
                <a:ln w="0">
                  <a:noFill/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而是战略决定命运！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15616" y="3284984"/>
            <a:ext cx="7056784" cy="10801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lnSpc>
                <a:spcPct val="150000"/>
              </a:lnSpc>
            </a:pPr>
            <a:r>
              <a:rPr lang="zh-CN" altLang="en-US" sz="4800" dirty="0" smtClean="0">
                <a:solidFill>
                  <a:srgbClr val="0039AC"/>
                </a:solidFill>
                <a:latin typeface="仿宋" pitchFamily="49" charset="-122"/>
                <a:ea typeface="仿宋" pitchFamily="49" charset="-122"/>
              </a:rPr>
              <a:t>高度有了，如何实现战略</a:t>
            </a:r>
            <a:r>
              <a:rPr lang="zh-CN" altLang="en-US" sz="7200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落地</a:t>
            </a:r>
            <a:r>
              <a:rPr lang="zh-CN" altLang="en-US" sz="4800" dirty="0" smtClean="0">
                <a:solidFill>
                  <a:srgbClr val="0039AC"/>
                </a:solidFill>
                <a:latin typeface="仿宋" pitchFamily="49" charset="-122"/>
                <a:ea typeface="仿宋" pitchFamily="49" charset="-122"/>
              </a:rPr>
              <a:t>呢？</a:t>
            </a:r>
            <a:endParaRPr lang="zh-CN" altLang="en-US" sz="4800" dirty="0">
              <a:solidFill>
                <a:srgbClr val="0039AC"/>
              </a:solidFill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矩形 5"/>
          <p:cNvSpPr>
            <a:spLocks noChangeArrowheads="1"/>
          </p:cNvSpPr>
          <p:nvPr/>
        </p:nvSpPr>
        <p:spPr bwMode="auto">
          <a:xfrm>
            <a:off x="1214438" y="1643063"/>
            <a:ext cx="68580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12800" indent="-812800" algn="ctr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zh-CN" altLang="en-US" sz="3200" b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战略化为目标</a:t>
            </a:r>
            <a:endParaRPr lang="en-US" altLang="zh-CN" sz="3200" b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marL="812800" indent="-812800" algn="ctr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zh-CN" altLang="en-US" sz="3200" b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目标化为计划</a:t>
            </a:r>
            <a:endParaRPr lang="en-US" altLang="zh-CN" sz="3200" b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marL="812800" indent="-812800" algn="ctr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zh-CN" altLang="en-US" sz="3200" b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计划化为可以落地的分解动作</a:t>
            </a:r>
            <a:endParaRPr lang="en-US" altLang="zh-CN" sz="3200" b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marL="812800" indent="-812800" algn="ctr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zh-CN" altLang="en-US" sz="3200" b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关键在于全程监控</a:t>
            </a:r>
            <a:endParaRPr lang="en-US" altLang="zh-CN" sz="3200" b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C63EF3F-7E09-4862-A2D0-36B5E7C1471A}" type="slidenum">
              <a:rPr lang="en-US" altLang="zh-CN" sz="1400" b="0">
                <a:latin typeface="Arial" charset="0"/>
                <a:ea typeface="宋体" charset="-122"/>
              </a:rPr>
              <a:pPr algn="r"/>
              <a:t>14</a:t>
            </a:fld>
            <a:endParaRPr lang="en-US" altLang="zh-CN" sz="1400" b="0">
              <a:latin typeface="Arial" charset="0"/>
              <a:ea typeface="宋体" charset="-122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75656" y="1124744"/>
            <a:ext cx="6696744" cy="12241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zh-CN" altLang="en-US" sz="6000" b="0" dirty="0" smtClean="0">
                <a:solidFill>
                  <a:srgbClr val="FF0000"/>
                </a:solidFill>
                <a:ea typeface="黑体" pitchFamily="2" charset="-122"/>
              </a:rPr>
              <a:t>建系统</a:t>
            </a:r>
            <a:r>
              <a:rPr lang="en-US" altLang="zh-CN" sz="6000" b="0" dirty="0" smtClean="0">
                <a:solidFill>
                  <a:srgbClr val="FF0000"/>
                </a:solidFill>
                <a:ea typeface="黑体" pitchFamily="2" charset="-122"/>
              </a:rPr>
              <a:t>——</a:t>
            </a:r>
            <a:r>
              <a:rPr lang="zh-CN" altLang="en-US" sz="3600" b="0" dirty="0" smtClean="0">
                <a:ea typeface="黑体" pitchFamily="2" charset="-122"/>
              </a:rPr>
              <a:t>组织结构优化</a:t>
            </a:r>
          </a:p>
        </p:txBody>
      </p:sp>
      <p:pic>
        <p:nvPicPr>
          <p:cNvPr id="183298" name="Picture 2" descr="http://expert.8bio.com/UploadFiles/200611/20061119142754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564904"/>
            <a:ext cx="5821924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50825" y="0"/>
            <a:ext cx="59055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zh-CN" altLang="en-US" sz="3600" dirty="0" smtClean="0">
                <a:latin typeface="Franklin Gothic Medium" pitchFamily="34" charset="0"/>
                <a:ea typeface="宋体" charset="-122"/>
              </a:rPr>
              <a:t>组织设计铁三角</a:t>
            </a:r>
            <a:endParaRPr lang="zh-CN" altLang="en-US" sz="3600" dirty="0">
              <a:latin typeface="Franklin Gothic Medium" pitchFamily="34" charset="0"/>
              <a:ea typeface="宋体" charset="-122"/>
            </a:endParaRPr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2488704" y="2275359"/>
            <a:ext cx="4044950" cy="2232025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0" rIns="0" bIns="0" anchor="ctr"/>
          <a:lstStyle/>
          <a:p>
            <a:endParaRPr lang="zh-CN" altLang="en-US"/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1663204" y="3675534"/>
            <a:ext cx="1606550" cy="1606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 wrap="none" lIns="72000" tIns="0" rIns="0" bIns="0" anchor="ctr"/>
          <a:lstStyle/>
          <a:p>
            <a:endParaRPr lang="zh-CN" altLang="en-US"/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5727204" y="3675534"/>
            <a:ext cx="1606550" cy="1606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 wrap="none" lIns="72000" tIns="0" rIns="0" bIns="0" anchor="ctr"/>
          <a:lstStyle/>
          <a:p>
            <a:endParaRPr lang="zh-CN" altLang="en-US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 flipH="1">
            <a:off x="1783854" y="4175596"/>
            <a:ext cx="1365250" cy="609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zh-CN" altLang="en-US" sz="2000">
                <a:solidFill>
                  <a:schemeClr val="bg1"/>
                </a:solidFill>
                <a:latin typeface="Arial" charset="0"/>
                <a:ea typeface="宋体" charset="-122"/>
              </a:rPr>
              <a:t>跨度</a:t>
            </a:r>
          </a:p>
          <a:p>
            <a:pPr algn="ctr" eaLnBrk="0" hangingPunct="0"/>
            <a:r>
              <a:rPr lang="zh-CN" altLang="en-US" sz="2000">
                <a:solidFill>
                  <a:schemeClr val="bg1"/>
                </a:solidFill>
                <a:latin typeface="Arial" charset="0"/>
                <a:ea typeface="宋体" charset="-122"/>
              </a:rPr>
              <a:t>和层次适中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 flipH="1">
            <a:off x="5847854" y="4175596"/>
            <a:ext cx="1365250" cy="609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zh-CN" altLang="en-US" sz="2000">
                <a:solidFill>
                  <a:schemeClr val="bg1"/>
                </a:solidFill>
                <a:latin typeface="Arial" charset="0"/>
                <a:ea typeface="宋体" charset="-122"/>
              </a:rPr>
              <a:t>责、权、利对等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707904" y="1484784"/>
            <a:ext cx="1606550" cy="1606550"/>
            <a:chOff x="2426" y="845"/>
            <a:chExt cx="1012" cy="1012"/>
          </a:xfrm>
        </p:grpSpPr>
        <p:sp>
          <p:nvSpPr>
            <p:cNvPr id="26635" name="Oval 11"/>
            <p:cNvSpPr>
              <a:spLocks noChangeArrowheads="1"/>
            </p:cNvSpPr>
            <p:nvPr/>
          </p:nvSpPr>
          <p:spPr bwMode="auto">
            <a:xfrm>
              <a:off x="2426" y="845"/>
              <a:ext cx="1012" cy="1012"/>
            </a:xfrm>
            <a:prstGeom prst="ellipse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hlink"/>
              </a:outerShdw>
            </a:effectLst>
          </p:spPr>
          <p:txBody>
            <a:bodyPr wrap="none" lIns="72000" tIns="0" rIns="0" bIns="0" anchor="ctr"/>
            <a:lstStyle/>
            <a:p>
              <a:pPr algn="ctr"/>
              <a:endParaRPr lang="zh-CN" altLang="en-US" sz="2800">
                <a:latin typeface="宋体" charset="-122"/>
                <a:ea typeface="宋体" charset="-122"/>
              </a:endParaRPr>
            </a:p>
          </p:txBody>
        </p:sp>
        <p:sp>
          <p:nvSpPr>
            <p:cNvPr id="26640" name="Text Box 16"/>
            <p:cNvSpPr txBox="1">
              <a:spLocks noChangeArrowheads="1"/>
            </p:cNvSpPr>
            <p:nvPr/>
          </p:nvSpPr>
          <p:spPr bwMode="auto">
            <a:xfrm flipH="1">
              <a:off x="2502" y="1160"/>
              <a:ext cx="860" cy="38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 eaLnBrk="0" hangingPunct="0"/>
              <a:r>
                <a:rPr lang="zh-CN" altLang="en-US" sz="2000">
                  <a:solidFill>
                    <a:schemeClr val="bg1"/>
                  </a:solidFill>
                  <a:latin typeface="Arial" charset="0"/>
                  <a:ea typeface="宋体" charset="-122"/>
                </a:rPr>
                <a:t>以业务</a:t>
              </a:r>
            </a:p>
            <a:p>
              <a:pPr algn="ctr" eaLnBrk="0" hangingPunct="0"/>
              <a:r>
                <a:rPr lang="zh-CN" altLang="en-US" sz="2000">
                  <a:solidFill>
                    <a:schemeClr val="bg1"/>
                  </a:solidFill>
                  <a:latin typeface="Arial" charset="0"/>
                  <a:ea typeface="宋体" charset="-122"/>
                </a:rPr>
                <a:t>流程为基础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 animBg="1"/>
      <p:bldP spid="266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55576" y="1124744"/>
            <a:ext cx="7561263" cy="576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 sz="3600" i="1" dirty="0" smtClean="0">
                <a:solidFill>
                  <a:srgbClr val="FF0066"/>
                </a:solidFill>
                <a:ea typeface="黑体" pitchFamily="2" charset="-122"/>
              </a:rPr>
              <a:t>以业务流程为基础</a:t>
            </a:r>
          </a:p>
          <a:p>
            <a:pPr>
              <a:buFont typeface="Wingdings" pitchFamily="2" charset="2"/>
              <a:buNone/>
            </a:pPr>
            <a:endParaRPr lang="zh-CN" altLang="en-US" sz="3200" i="1" dirty="0" smtClean="0">
              <a:solidFill>
                <a:srgbClr val="FF0066"/>
              </a:solidFill>
              <a:ea typeface="黑体" pitchFamily="2" charset="-122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65100" y="0"/>
            <a:ext cx="8229600" cy="836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zh-CN" altLang="en-US" dirty="0">
                <a:latin typeface="Franklin Gothic Medium" pitchFamily="34" charset="0"/>
                <a:ea typeface="宋体" charset="-122"/>
              </a:rPr>
              <a:t>企业组织</a:t>
            </a:r>
            <a:r>
              <a:rPr lang="zh-CN" altLang="en-US" dirty="0" smtClean="0">
                <a:latin typeface="Franklin Gothic Medium" pitchFamily="34" charset="0"/>
                <a:ea typeface="宋体" charset="-122"/>
              </a:rPr>
              <a:t>架构第一原则</a:t>
            </a:r>
            <a:endParaRPr lang="zh-CN" altLang="en-US" dirty="0">
              <a:latin typeface="Franklin Gothic Medium" pitchFamily="34" charset="0"/>
              <a:ea typeface="宋体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190" y="242031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16628" y="2420318"/>
            <a:ext cx="1143008" cy="369332"/>
          </a:xfrm>
          <a:prstGeom prst="rect">
            <a:avLst/>
          </a:prstGeom>
          <a:noFill/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 smtClean="0">
                <a:latin typeface="+mj-ea"/>
                <a:ea typeface="+mj-ea"/>
              </a:rPr>
              <a:t>采购部</a:t>
            </a:r>
            <a:endParaRPr lang="zh-CN" altLang="en-US" sz="1800" dirty="0">
              <a:latin typeface="+mj-ea"/>
              <a:ea typeface="+mj-ea"/>
            </a:endParaRPr>
          </a:p>
        </p:txBody>
      </p:sp>
      <p:cxnSp>
        <p:nvCxnSpPr>
          <p:cNvPr id="8" name="直接箭头连接符 7"/>
          <p:cNvCxnSpPr/>
          <p:nvPr/>
        </p:nvCxnSpPr>
        <p:spPr bwMode="auto">
          <a:xfrm rot="5400000">
            <a:off x="395951" y="3741127"/>
            <a:ext cx="1643074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056432" y="2420318"/>
            <a:ext cx="1143008" cy="369332"/>
          </a:xfrm>
          <a:prstGeom prst="rect">
            <a:avLst/>
          </a:prstGeom>
          <a:noFill/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 smtClean="0">
                <a:latin typeface="+mj-ea"/>
                <a:ea typeface="+mj-ea"/>
              </a:rPr>
              <a:t>供应商</a:t>
            </a:r>
            <a:endParaRPr lang="zh-CN" altLang="en-US" sz="1800" dirty="0"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9382" y="4634896"/>
            <a:ext cx="1143008" cy="369332"/>
          </a:xfrm>
          <a:prstGeom prst="rect">
            <a:avLst/>
          </a:prstGeom>
          <a:noFill/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 smtClean="0">
                <a:latin typeface="+mj-ea"/>
                <a:ea typeface="+mj-ea"/>
              </a:rPr>
              <a:t>仓 库</a:t>
            </a:r>
            <a:endParaRPr lang="zh-CN" altLang="en-US" sz="1800" dirty="0"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190" y="4634896"/>
            <a:ext cx="1357322" cy="369332"/>
          </a:xfrm>
          <a:prstGeom prst="rect">
            <a:avLst/>
          </a:prstGeom>
          <a:noFill/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 smtClean="0">
                <a:latin typeface="+mj-ea"/>
                <a:ea typeface="+mj-ea"/>
              </a:rPr>
              <a:t>应付账款部</a:t>
            </a:r>
            <a:endParaRPr lang="zh-CN" altLang="en-US" sz="1800" dirty="0"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3524" y="3134698"/>
            <a:ext cx="430887" cy="12144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 smtClean="0">
                <a:latin typeface="仿宋" pitchFamily="49" charset="-122"/>
                <a:ea typeface="仿宋" pitchFamily="49" charset="-122"/>
              </a:rPr>
              <a:t>订货单复件</a:t>
            </a:r>
            <a:endParaRPr lang="zh-CN" altLang="en-US" sz="1600" dirty="0">
              <a:latin typeface="仿宋" pitchFamily="49" charset="-122"/>
              <a:ea typeface="仿宋" pitchFamily="49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 bwMode="auto">
          <a:xfrm>
            <a:off x="2002512" y="2657323"/>
            <a:ext cx="92869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002512" y="2348880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仿宋" pitchFamily="49" charset="-122"/>
                <a:ea typeface="仿宋" pitchFamily="49" charset="-122"/>
              </a:rPr>
              <a:t>订货单</a:t>
            </a:r>
            <a:endParaRPr lang="zh-CN" altLang="en-US" sz="1600" dirty="0">
              <a:latin typeface="仿宋" pitchFamily="49" charset="-122"/>
              <a:ea typeface="仿宋" pitchFamily="49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 bwMode="auto">
          <a:xfrm rot="10800000">
            <a:off x="2145388" y="4849210"/>
            <a:ext cx="78581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145388" y="4420582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仿宋" pitchFamily="49" charset="-122"/>
                <a:ea typeface="仿宋" pitchFamily="49" charset="-122"/>
              </a:rPr>
              <a:t>验货单</a:t>
            </a:r>
            <a:endParaRPr lang="zh-CN" altLang="en-US" sz="1600" dirty="0">
              <a:latin typeface="仿宋" pitchFamily="49" charset="-122"/>
              <a:ea typeface="仿宋" pitchFamily="49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 bwMode="auto">
          <a:xfrm rot="5400000">
            <a:off x="1538165" y="4313425"/>
            <a:ext cx="50006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直接连接符 17"/>
          <p:cNvCxnSpPr/>
          <p:nvPr/>
        </p:nvCxnSpPr>
        <p:spPr bwMode="auto">
          <a:xfrm>
            <a:off x="1788198" y="4063392"/>
            <a:ext cx="142876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接箭头连接符 18"/>
          <p:cNvCxnSpPr/>
          <p:nvPr/>
        </p:nvCxnSpPr>
        <p:spPr bwMode="auto">
          <a:xfrm rot="5400000" flipH="1" flipV="1">
            <a:off x="2609735" y="3456169"/>
            <a:ext cx="121444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直接箭头连接符 19"/>
          <p:cNvCxnSpPr/>
          <p:nvPr/>
        </p:nvCxnSpPr>
        <p:spPr bwMode="auto">
          <a:xfrm rot="5400000">
            <a:off x="2859768" y="3706202"/>
            <a:ext cx="171451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859636" y="3675105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仿宋" pitchFamily="49" charset="-122"/>
                <a:ea typeface="仿宋" pitchFamily="49" charset="-122"/>
              </a:rPr>
              <a:t>销货发票</a:t>
            </a:r>
            <a:endParaRPr lang="zh-CN" altLang="en-US" sz="16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9768" y="3242274"/>
            <a:ext cx="430887" cy="7143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 smtClean="0">
                <a:latin typeface="仿宋" pitchFamily="49" charset="-122"/>
                <a:ea typeface="仿宋" pitchFamily="49" charset="-122"/>
              </a:rPr>
              <a:t>发票</a:t>
            </a:r>
            <a:endParaRPr lang="zh-CN" altLang="en-US" sz="16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9834" y="3219583"/>
            <a:ext cx="430887" cy="7143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 smtClean="0">
                <a:latin typeface="仿宋" pitchFamily="49" charset="-122"/>
                <a:ea typeface="仿宋" pitchFamily="49" charset="-122"/>
              </a:rPr>
              <a:t>物资</a:t>
            </a:r>
            <a:endParaRPr lang="zh-CN" altLang="en-US" sz="1600" dirty="0">
              <a:latin typeface="仿宋" pitchFamily="49" charset="-122"/>
              <a:ea typeface="仿宋" pitchFamily="49" charset="-122"/>
            </a:endParaRPr>
          </a:p>
        </p:txBody>
      </p:sp>
      <p:grpSp>
        <p:nvGrpSpPr>
          <p:cNvPr id="24" name="组合 70"/>
          <p:cNvGrpSpPr/>
          <p:nvPr/>
        </p:nvGrpSpPr>
        <p:grpSpPr>
          <a:xfrm>
            <a:off x="4860032" y="2348880"/>
            <a:ext cx="3607200" cy="2655348"/>
            <a:chOff x="5018278" y="1714488"/>
            <a:chExt cx="3607200" cy="2655348"/>
          </a:xfrm>
        </p:grpSpPr>
        <p:sp>
          <p:nvSpPr>
            <p:cNvPr id="25" name="TextBox 24"/>
            <p:cNvSpPr txBox="1"/>
            <p:nvPr/>
          </p:nvSpPr>
          <p:spPr>
            <a:xfrm>
              <a:off x="5018278" y="1785926"/>
              <a:ext cx="1428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89716" y="1785926"/>
              <a:ext cx="1143008" cy="3693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latin typeface="+mj-ea"/>
                  <a:ea typeface="+mj-ea"/>
                </a:rPr>
                <a:t>采购部</a:t>
              </a:r>
              <a:endParaRPr lang="zh-CN" altLang="en-US" sz="1800" dirty="0">
                <a:latin typeface="+mj-ea"/>
                <a:ea typeface="+mj-ea"/>
              </a:endParaRPr>
            </a:p>
          </p:txBody>
        </p:sp>
        <p:cxnSp>
          <p:nvCxnSpPr>
            <p:cNvPr id="27" name="直接箭头连接符 26"/>
            <p:cNvCxnSpPr/>
            <p:nvPr/>
          </p:nvCxnSpPr>
          <p:spPr bwMode="auto">
            <a:xfrm rot="5400000">
              <a:off x="4769039" y="3106735"/>
              <a:ext cx="1643074" cy="1588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7429520" y="1785926"/>
              <a:ext cx="1143008" cy="3693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latin typeface="+mj-ea"/>
                  <a:ea typeface="+mj-ea"/>
                </a:rPr>
                <a:t>供应商</a:t>
              </a:r>
              <a:endParaRPr lang="zh-CN" altLang="en-US" sz="1800" dirty="0">
                <a:latin typeface="+mj-ea"/>
                <a:ea typeface="+mj-e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482470" y="4000504"/>
              <a:ext cx="1143008" cy="3693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latin typeface="+mj-ea"/>
                  <a:ea typeface="+mj-ea"/>
                </a:rPr>
                <a:t>仓  库</a:t>
              </a:r>
              <a:endParaRPr lang="zh-CN" altLang="en-US" sz="1800" dirty="0">
                <a:latin typeface="+mj-ea"/>
                <a:ea typeface="+mj-e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18278" y="4000504"/>
              <a:ext cx="1357322" cy="369332"/>
            </a:xfrm>
            <a:prstGeom prst="rect">
              <a:avLst/>
            </a:prstGeom>
            <a:solidFill>
              <a:srgbClr val="0039AC"/>
            </a:solidFill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latin typeface="+mj-ea"/>
                  <a:ea typeface="+mj-ea"/>
                </a:rPr>
                <a:t>计算机系统</a:t>
              </a:r>
              <a:endParaRPr lang="zh-CN" altLang="en-US" sz="1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76612" y="2500306"/>
              <a:ext cx="430887" cy="121444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 smtClean="0">
                  <a:latin typeface="仿宋" pitchFamily="49" charset="-122"/>
                  <a:ea typeface="仿宋" pitchFamily="49" charset="-122"/>
                </a:rPr>
                <a:t>订货单复件</a:t>
              </a:r>
              <a:endParaRPr lang="zh-CN" altLang="en-US" sz="1600" dirty="0">
                <a:latin typeface="仿宋" pitchFamily="49" charset="-122"/>
                <a:ea typeface="仿宋" pitchFamily="49" charset="-122"/>
              </a:endParaRPr>
            </a:p>
          </p:txBody>
        </p:sp>
        <p:cxnSp>
          <p:nvCxnSpPr>
            <p:cNvPr id="32" name="直接箭头连接符 31"/>
            <p:cNvCxnSpPr/>
            <p:nvPr/>
          </p:nvCxnSpPr>
          <p:spPr bwMode="auto">
            <a:xfrm>
              <a:off x="6375600" y="2022931"/>
              <a:ext cx="928694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6375600" y="1714488"/>
              <a:ext cx="857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latin typeface="仿宋" pitchFamily="49" charset="-122"/>
                  <a:ea typeface="仿宋" pitchFamily="49" charset="-122"/>
                </a:rPr>
                <a:t>订货单</a:t>
              </a:r>
              <a:endParaRPr lang="zh-CN" altLang="en-US" sz="1600" dirty="0">
                <a:latin typeface="仿宋" pitchFamily="49" charset="-122"/>
                <a:ea typeface="仿宋" pitchFamily="49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18476" y="3786190"/>
              <a:ext cx="857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latin typeface="仿宋" pitchFamily="49" charset="-122"/>
                  <a:ea typeface="仿宋" pitchFamily="49" charset="-122"/>
                </a:rPr>
                <a:t>验货单</a:t>
              </a:r>
              <a:endParaRPr lang="zh-CN" altLang="en-US" sz="1600" dirty="0">
                <a:latin typeface="仿宋" pitchFamily="49" charset="-122"/>
                <a:ea typeface="仿宋" pitchFamily="49" charset="-122"/>
              </a:endParaRPr>
            </a:p>
          </p:txBody>
        </p:sp>
        <p:cxnSp>
          <p:nvCxnSpPr>
            <p:cNvPr id="35" name="直接箭头连接符 34"/>
            <p:cNvCxnSpPr/>
            <p:nvPr/>
          </p:nvCxnSpPr>
          <p:spPr bwMode="auto">
            <a:xfrm rot="5400000">
              <a:off x="5911253" y="3679033"/>
              <a:ext cx="500066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直接连接符 35"/>
            <p:cNvCxnSpPr/>
            <p:nvPr/>
          </p:nvCxnSpPr>
          <p:spPr bwMode="auto">
            <a:xfrm>
              <a:off x="6161286" y="3429000"/>
              <a:ext cx="142876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直接箭头连接符 36"/>
            <p:cNvCxnSpPr/>
            <p:nvPr/>
          </p:nvCxnSpPr>
          <p:spPr bwMode="auto">
            <a:xfrm rot="5400000" flipH="1" flipV="1">
              <a:off x="6982823" y="2821777"/>
              <a:ext cx="1214446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直接箭头连接符 37"/>
            <p:cNvCxnSpPr/>
            <p:nvPr/>
          </p:nvCxnSpPr>
          <p:spPr bwMode="auto">
            <a:xfrm rot="5400000">
              <a:off x="7232856" y="3071810"/>
              <a:ext cx="1714512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6500826" y="3071810"/>
              <a:ext cx="768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latin typeface="仿宋" pitchFamily="49" charset="-122"/>
                  <a:ea typeface="仿宋" pitchFamily="49" charset="-122"/>
                </a:rPr>
                <a:t>付 款</a:t>
              </a:r>
              <a:endParaRPr lang="zh-CN" altLang="en-US" sz="1600" dirty="0">
                <a:latin typeface="仿宋" pitchFamily="49" charset="-122"/>
                <a:ea typeface="仿宋" pitchFamily="49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732922" y="2571744"/>
              <a:ext cx="430887" cy="7143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 smtClean="0">
                  <a:latin typeface="仿宋" pitchFamily="49" charset="-122"/>
                  <a:ea typeface="仿宋" pitchFamily="49" charset="-122"/>
                </a:rPr>
                <a:t>物资</a:t>
              </a:r>
              <a:endParaRPr lang="zh-CN" altLang="en-US" sz="1600" dirty="0">
                <a:latin typeface="仿宋" pitchFamily="49" charset="-122"/>
                <a:ea typeface="仿宋" pitchFamily="49" charset="-122"/>
              </a:endParaRPr>
            </a:p>
          </p:txBody>
        </p:sp>
        <p:cxnSp>
          <p:nvCxnSpPr>
            <p:cNvPr id="41" name="直接箭头连接符 40"/>
            <p:cNvCxnSpPr/>
            <p:nvPr/>
          </p:nvCxnSpPr>
          <p:spPr bwMode="auto">
            <a:xfrm>
              <a:off x="6500826" y="4214818"/>
              <a:ext cx="857256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2" name="TextBox 41"/>
          <p:cNvSpPr txBox="1"/>
          <p:nvPr/>
        </p:nvSpPr>
        <p:spPr>
          <a:xfrm>
            <a:off x="1002380" y="534927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latin typeface="+mn-ea"/>
                <a:ea typeface="+mn-ea"/>
              </a:rPr>
              <a:t>图一：福特公司老采购流程</a:t>
            </a:r>
            <a:endParaRPr lang="zh-CN" altLang="en-US" sz="1800" dirty="0">
              <a:latin typeface="+mn-ea"/>
              <a:ea typeface="+mn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13019" y="534003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latin typeface="+mn-ea"/>
                <a:ea typeface="+mn-ea"/>
              </a:rPr>
              <a:t>图二：福特公司新采购流程</a:t>
            </a:r>
            <a:endParaRPr lang="zh-CN" altLang="en-US" sz="1800" dirty="0">
              <a:latin typeface="+mn-ea"/>
              <a:ea typeface="+mn-ea"/>
            </a:endParaRPr>
          </a:p>
        </p:txBody>
      </p:sp>
      <p:cxnSp>
        <p:nvCxnSpPr>
          <p:cNvPr id="44" name="直接箭头连接符 43"/>
          <p:cNvCxnSpPr/>
          <p:nvPr/>
        </p:nvCxnSpPr>
        <p:spPr bwMode="auto">
          <a:xfrm rot="10800000">
            <a:off x="6372200" y="5013176"/>
            <a:ext cx="78581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87624" y="1196752"/>
            <a:ext cx="7561263" cy="1728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 sz="3600" i="1" dirty="0" smtClean="0">
                <a:solidFill>
                  <a:srgbClr val="FF0066"/>
                </a:solidFill>
                <a:ea typeface="黑体" pitchFamily="2" charset="-122"/>
              </a:rPr>
              <a:t>跨度和层次要适中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65100" y="0"/>
            <a:ext cx="8229600" cy="836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zh-CN" altLang="en-US" dirty="0">
                <a:latin typeface="Franklin Gothic Medium" pitchFamily="34" charset="0"/>
                <a:ea typeface="宋体" charset="-122"/>
              </a:rPr>
              <a:t>企业组织</a:t>
            </a:r>
            <a:r>
              <a:rPr lang="zh-CN" altLang="en-US" dirty="0" smtClean="0">
                <a:latin typeface="Franklin Gothic Medium" pitchFamily="34" charset="0"/>
                <a:ea typeface="宋体" charset="-122"/>
              </a:rPr>
              <a:t>架构第二原则</a:t>
            </a:r>
            <a:endParaRPr lang="zh-CN" altLang="en-US" dirty="0">
              <a:latin typeface="Franklin Gothic Medium" pitchFamily="34" charset="0"/>
              <a:ea typeface="宋体" charset="-122"/>
            </a:endParaRPr>
          </a:p>
        </p:txBody>
      </p:sp>
      <p:pic>
        <p:nvPicPr>
          <p:cNvPr id="172034" name="Picture 2" descr="http://file.haixiachina.com/filebase/news/user/2008/11/06/726b89da26d725d5cc778756e49c55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6696744" cy="4319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403648" y="1052736"/>
            <a:ext cx="5976937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 sz="3600" i="1" dirty="0" smtClean="0">
                <a:solidFill>
                  <a:srgbClr val="FF0066"/>
                </a:solidFill>
                <a:ea typeface="黑体" pitchFamily="2" charset="-122"/>
              </a:rPr>
              <a:t>责、权、利要对等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65100" y="0"/>
            <a:ext cx="8229600" cy="836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zh-CN" altLang="en-US" dirty="0">
                <a:latin typeface="Franklin Gothic Medium" pitchFamily="34" charset="0"/>
                <a:ea typeface="宋体" charset="-122"/>
              </a:rPr>
              <a:t>企业组织</a:t>
            </a:r>
            <a:r>
              <a:rPr lang="zh-CN" altLang="en-US" dirty="0" smtClean="0">
                <a:latin typeface="Franklin Gothic Medium" pitchFamily="34" charset="0"/>
                <a:ea typeface="宋体" charset="-122"/>
              </a:rPr>
              <a:t>架构第三原则</a:t>
            </a:r>
            <a:endParaRPr lang="zh-CN" altLang="en-US" dirty="0">
              <a:latin typeface="Franklin Gothic Medium" pitchFamily="34" charset="0"/>
              <a:ea typeface="宋体" charset="-122"/>
            </a:endParaRPr>
          </a:p>
        </p:txBody>
      </p:sp>
      <p:pic>
        <p:nvPicPr>
          <p:cNvPr id="207876" name="Picture 4" descr="http://wgj.sh.gov.cn/wg/node1439/node1472/node1476/node1483/images/00016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44824"/>
            <a:ext cx="6840760" cy="4545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6"/>
          <p:cNvSpPr txBox="1">
            <a:spLocks noGrp="1" noChangeArrowheads="1"/>
          </p:cNvSpPr>
          <p:nvPr/>
        </p:nvSpPr>
        <p:spPr bwMode="auto">
          <a:xfrm>
            <a:off x="6732588" y="60928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3CF154E-042D-4A89-9C9A-3D532B8301A6}" type="slidenum">
              <a:rPr lang="en-US" altLang="zh-CN" sz="1400" b="0">
                <a:latin typeface="Arial" charset="0"/>
                <a:ea typeface="宋体" charset="-122"/>
              </a:rPr>
              <a:pPr algn="r"/>
              <a:t>19</a:t>
            </a:fld>
            <a:endParaRPr lang="en-US" altLang="zh-CN" sz="1400" b="0">
              <a:latin typeface="Arial" charset="0"/>
              <a:ea typeface="宋体" charset="-122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0825" y="0"/>
            <a:ext cx="5905500" cy="777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mtClean="0"/>
              <a:t>代理商发展中的组织演变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915816" y="1484784"/>
            <a:ext cx="5185295" cy="2160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 sz="6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一人多能</a:t>
            </a:r>
          </a:p>
          <a:p>
            <a:r>
              <a:rPr lang="zh-CN" altLang="en-US" sz="6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一人专能</a:t>
            </a:r>
          </a:p>
          <a:p>
            <a:r>
              <a:rPr lang="zh-CN" altLang="en-US" sz="6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多人专能</a:t>
            </a:r>
          </a:p>
          <a:p>
            <a:r>
              <a:rPr lang="zh-CN" altLang="en-US" sz="6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系统运营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Text Box 3"/>
          <p:cNvSpPr txBox="1">
            <a:spLocks noChangeArrowheads="1"/>
          </p:cNvSpPr>
          <p:nvPr/>
        </p:nvSpPr>
        <p:spPr bwMode="auto">
          <a:xfrm>
            <a:off x="4572000" y="4508500"/>
            <a:ext cx="18097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zh-CN" altLang="zh-CN" sz="20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844824"/>
            <a:ext cx="784887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蜕变</a:t>
            </a:r>
            <a:endParaRPr lang="en-US" altLang="zh-CN" sz="6600" dirty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 algn="ctr"/>
            <a:r>
              <a:rPr lang="zh-CN" altLang="en-US" sz="80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经销商盈利系统</a:t>
            </a:r>
            <a:endParaRPr lang="zh-CN" altLang="en-US" sz="8000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C63EF3F-7E09-4862-A2D0-36B5E7C1471A}" type="slidenum">
              <a:rPr lang="en-US" altLang="zh-CN" sz="1400" b="0">
                <a:latin typeface="Arial" charset="0"/>
                <a:ea typeface="宋体" charset="-122"/>
              </a:rPr>
              <a:pPr algn="r"/>
              <a:t>20</a:t>
            </a:fld>
            <a:endParaRPr lang="en-US" altLang="zh-CN" sz="1400" b="0">
              <a:latin typeface="Arial" charset="0"/>
              <a:ea typeface="宋体" charset="-122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75656" y="1124744"/>
            <a:ext cx="6696744" cy="12241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zh-CN" altLang="en-US" sz="6000" b="0" dirty="0" smtClean="0">
                <a:solidFill>
                  <a:srgbClr val="FF0000"/>
                </a:solidFill>
                <a:ea typeface="黑体" pitchFamily="2" charset="-122"/>
              </a:rPr>
              <a:t>建系统</a:t>
            </a:r>
            <a:r>
              <a:rPr lang="en-US" altLang="zh-CN" sz="6000" b="0" dirty="0" smtClean="0">
                <a:solidFill>
                  <a:srgbClr val="FF0000"/>
                </a:solidFill>
                <a:ea typeface="黑体" pitchFamily="2" charset="-122"/>
              </a:rPr>
              <a:t>——</a:t>
            </a:r>
            <a:r>
              <a:rPr lang="zh-CN" altLang="en-US" sz="3600" b="0" dirty="0" smtClean="0">
                <a:ea typeface="黑体" pitchFamily="2" charset="-122"/>
              </a:rPr>
              <a:t>岗位职责梳理</a:t>
            </a:r>
          </a:p>
        </p:txBody>
      </p:sp>
      <p:pic>
        <p:nvPicPr>
          <p:cNvPr id="183298" name="Picture 2" descr="http://expert.8bio.com/UploadFiles/200611/20061119142754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564904"/>
            <a:ext cx="5821924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http://www.51766.com/img/badfwhy/1171418439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24744"/>
            <a:ext cx="4762500" cy="5184576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913" y="2060575"/>
            <a:ext cx="6624637" cy="28082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黑体" pitchFamily="2" charset="-122"/>
                <a:cs typeface="+mj-cs"/>
              </a:rPr>
              <a:t>当一天和尚撞一天钟</a:t>
            </a: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黑体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23728" y="2276872"/>
            <a:ext cx="5134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  <a:latin typeface="Arial" charset="0"/>
                <a:ea typeface="宋体" charset="-122"/>
              </a:rPr>
              <a:t>圆润、浑厚、悠远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http://www.xmjzsyz.cn/www/uploadfile/bPic/20096117152184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2"/>
            <a:ext cx="6683896" cy="5012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43608" y="1124744"/>
            <a:ext cx="7128792" cy="12241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zh-CN" altLang="en-US" sz="6000" b="0" dirty="0" smtClean="0">
                <a:solidFill>
                  <a:srgbClr val="FF0000"/>
                </a:solidFill>
                <a:ea typeface="黑体" pitchFamily="2" charset="-122"/>
              </a:rPr>
              <a:t>带队伍</a:t>
            </a:r>
            <a:r>
              <a:rPr lang="en-US" altLang="zh-CN" sz="6000" b="0" dirty="0" smtClean="0">
                <a:solidFill>
                  <a:srgbClr val="FF0000"/>
                </a:solidFill>
                <a:ea typeface="黑体" pitchFamily="2" charset="-122"/>
              </a:rPr>
              <a:t>——</a:t>
            </a:r>
            <a:r>
              <a:rPr lang="zh-CN" altLang="en-US" sz="3600" b="0" dirty="0" smtClean="0">
                <a:ea typeface="黑体" pitchFamily="2" charset="-122"/>
              </a:rPr>
              <a:t>打造魅力团队</a:t>
            </a:r>
          </a:p>
        </p:txBody>
      </p:sp>
      <p:pic>
        <p:nvPicPr>
          <p:cNvPr id="2" name="Picture 2" descr="C:\Program Files\Microsoft Office\MEDIA\CAGCAT10\j02832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36912"/>
            <a:ext cx="3470300" cy="3395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900113" y="1052513"/>
            <a:ext cx="741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3200">
              <a:ea typeface="华文行楷" pitchFamily="2" charset="-122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339975" y="1989138"/>
            <a:ext cx="42481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0">
                <a:solidFill>
                  <a:srgbClr val="FF0000"/>
                </a:solidFill>
                <a:ea typeface="华文行楷" pitchFamily="2" charset="-122"/>
              </a:rPr>
              <a:t>企</a:t>
            </a:r>
            <a:r>
              <a:rPr lang="en-US" altLang="zh-CN" sz="18000">
                <a:solidFill>
                  <a:srgbClr val="FF0000"/>
                </a:solidFill>
                <a:ea typeface="华文行楷" pitchFamily="2" charset="-122"/>
              </a:rPr>
              <a:t>=</a:t>
            </a:r>
            <a:r>
              <a:rPr lang="zh-CN" altLang="en-US" sz="18000">
                <a:solidFill>
                  <a:srgbClr val="FF0000"/>
                </a:solidFill>
                <a:ea typeface="华文行楷" pitchFamily="2" charset="-122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900113" y="1052513"/>
            <a:ext cx="741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3200">
              <a:ea typeface="华文行楷" pitchFamily="2" charset="-122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1547813" y="5157788"/>
            <a:ext cx="702945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3200"/>
              <a:t>所谓企业管理，最终就是人事管理。</a:t>
            </a:r>
            <a:endParaRPr kumimoji="1" lang="en-US" altLang="zh-CN" sz="3200"/>
          </a:p>
          <a:p>
            <a:pPr>
              <a:lnSpc>
                <a:spcPct val="120000"/>
              </a:lnSpc>
            </a:pPr>
            <a:r>
              <a:rPr kumimoji="1" lang="zh-CN" altLang="en-US" sz="3200"/>
              <a:t>人事管理，就是企业管理的代名词。</a:t>
            </a:r>
          </a:p>
        </p:txBody>
      </p:sp>
      <p:pic>
        <p:nvPicPr>
          <p:cNvPr id="11268" name="Picture 2" descr="D:\德鲁克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908050"/>
            <a:ext cx="3816350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Text Box 2"/>
          <p:cNvSpPr txBox="1">
            <a:spLocks noChangeArrowheads="1"/>
          </p:cNvSpPr>
          <p:nvPr/>
        </p:nvSpPr>
        <p:spPr bwMode="auto">
          <a:xfrm>
            <a:off x="642938" y="1785938"/>
            <a:ext cx="79629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</a:rPr>
              <a:t>有一天，他们</a:t>
            </a:r>
            <a:r>
              <a:rPr kumimoji="1" lang="zh-CN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</a:rPr>
              <a:t>四个人</a:t>
            </a:r>
            <a:r>
              <a:rPr kumimoji="1" lang="zh-CN" alt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</a:rPr>
              <a:t>来应聘，</a:t>
            </a:r>
            <a:endParaRPr kumimoji="1" lang="en-US" altLang="zh-CN" sz="4400" dirty="0">
              <a:effectLst>
                <a:outerShdw blurRad="38100" dist="38100" dir="2700000" algn="tl">
                  <a:srgbClr val="C0C0C0"/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>
              <a:defRPr/>
            </a:pPr>
            <a:endParaRPr kumimoji="1" lang="en-US" altLang="zh-CN" sz="4400" dirty="0">
              <a:effectLst>
                <a:outerShdw blurRad="38100" dist="38100" dir="2700000" algn="tl">
                  <a:srgbClr val="C0C0C0"/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>
              <a:defRPr/>
            </a:pPr>
            <a:r>
              <a:rPr kumimoji="1" lang="zh-CN" alt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</a:rPr>
              <a:t>想成为你的员工，你</a:t>
            </a:r>
            <a:r>
              <a:rPr kumimoji="1" lang="en-US" altLang="zh-CN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</a:rPr>
              <a:t>……?</a:t>
            </a:r>
            <a:endParaRPr kumimoji="1" lang="zh-CN" altLang="en-US" sz="4400" dirty="0">
              <a:effectLst>
                <a:outerShdw blurRad="38100" dist="38100" dir="2700000" algn="tl">
                  <a:srgbClr val="C0C0C0"/>
                </a:outerShdw>
              </a:effectLst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Text Box 2"/>
          <p:cNvSpPr txBox="1">
            <a:spLocks noChangeArrowheads="1"/>
          </p:cNvSpPr>
          <p:nvPr/>
        </p:nvSpPr>
        <p:spPr bwMode="auto">
          <a:xfrm>
            <a:off x="3276600" y="1628775"/>
            <a:ext cx="37115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</a:rPr>
              <a:t>用不用？</a:t>
            </a:r>
            <a:endParaRPr kumimoji="1" lang="en-US" altLang="zh-CN" sz="6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>
              <a:defRPr/>
            </a:pPr>
            <a:r>
              <a:rPr kumimoji="1" lang="zh-CN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</a:rPr>
              <a:t>怎么用？</a:t>
            </a:r>
            <a:endParaRPr kumimoji="1" lang="en-US" altLang="zh-CN" sz="6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>
              <a:defRPr/>
            </a:pPr>
            <a:r>
              <a:rPr kumimoji="1" lang="zh-CN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</a:rPr>
              <a:t>为什么？</a:t>
            </a:r>
            <a:endParaRPr kumimoji="1" lang="zh-CN" altLang="en-US" sz="4400" dirty="0">
              <a:effectLst>
                <a:outerShdw blurRad="38100" dist="38100" dir="2700000" algn="tl">
                  <a:srgbClr val="C0C0C0"/>
                </a:outerShdw>
              </a:effectLst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5" name="Freeform 3"/>
          <p:cNvSpPr>
            <a:spLocks/>
          </p:cNvSpPr>
          <p:nvPr/>
        </p:nvSpPr>
        <p:spPr bwMode="gray">
          <a:xfrm>
            <a:off x="900113" y="4149725"/>
            <a:ext cx="2020887" cy="960438"/>
          </a:xfrm>
          <a:custGeom>
            <a:avLst/>
            <a:gdLst>
              <a:gd name="T0" fmla="*/ 88 w 2320"/>
              <a:gd name="T1" fmla="*/ 696 h 792"/>
              <a:gd name="T2" fmla="*/ 88 w 2320"/>
              <a:gd name="T3" fmla="*/ 0 h 792"/>
              <a:gd name="T4" fmla="*/ 0 w 2320"/>
              <a:gd name="T5" fmla="*/ 0 h 792"/>
              <a:gd name="T6" fmla="*/ 0 w 2320"/>
              <a:gd name="T7" fmla="*/ 792 h 792"/>
              <a:gd name="T8" fmla="*/ 2320 w 2320"/>
              <a:gd name="T9" fmla="*/ 792 h 792"/>
              <a:gd name="T10" fmla="*/ 2320 w 2320"/>
              <a:gd name="T11" fmla="*/ 696 h 792"/>
              <a:gd name="T12" fmla="*/ 88 w 2320"/>
              <a:gd name="T13" fmla="*/ 696 h 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20"/>
              <a:gd name="T22" fmla="*/ 0 h 792"/>
              <a:gd name="T23" fmla="*/ 2320 w 2320"/>
              <a:gd name="T24" fmla="*/ 792 h 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gradFill rotWithShape="1">
            <a:gsLst>
              <a:gs pos="0">
                <a:srgbClr val="00CCFF">
                  <a:alpha val="50000"/>
                </a:srgbClr>
              </a:gs>
              <a:gs pos="100000">
                <a:srgbClr val="00CCFF"/>
              </a:gs>
            </a:gsLst>
            <a:lin ang="5400000" scaled="1"/>
          </a:gradFill>
          <a:ln w="0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algn="ctr">
              <a:lnSpc>
                <a:spcPct val="150000"/>
              </a:lnSpc>
              <a:defRPr/>
            </a:pPr>
            <a:endParaRPr lang="zh-CN" altLang="en-US" sz="540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黑体" pitchFamily="2" charset="-122"/>
            </a:endParaRPr>
          </a:p>
        </p:txBody>
      </p:sp>
      <p:sp>
        <p:nvSpPr>
          <p:cNvPr id="694276" name="Freeform 4"/>
          <p:cNvSpPr>
            <a:spLocks/>
          </p:cNvSpPr>
          <p:nvPr/>
        </p:nvSpPr>
        <p:spPr bwMode="gray">
          <a:xfrm rot="10800000">
            <a:off x="6875463" y="1341438"/>
            <a:ext cx="1924050" cy="962025"/>
          </a:xfrm>
          <a:custGeom>
            <a:avLst/>
            <a:gdLst>
              <a:gd name="T0" fmla="*/ 88 w 2320"/>
              <a:gd name="T1" fmla="*/ 696 h 792"/>
              <a:gd name="T2" fmla="*/ 88 w 2320"/>
              <a:gd name="T3" fmla="*/ 0 h 792"/>
              <a:gd name="T4" fmla="*/ 0 w 2320"/>
              <a:gd name="T5" fmla="*/ 0 h 792"/>
              <a:gd name="T6" fmla="*/ 0 w 2320"/>
              <a:gd name="T7" fmla="*/ 792 h 792"/>
              <a:gd name="T8" fmla="*/ 2320 w 2320"/>
              <a:gd name="T9" fmla="*/ 792 h 792"/>
              <a:gd name="T10" fmla="*/ 2320 w 2320"/>
              <a:gd name="T11" fmla="*/ 696 h 792"/>
              <a:gd name="T12" fmla="*/ 88 w 2320"/>
              <a:gd name="T13" fmla="*/ 696 h 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20"/>
              <a:gd name="T22" fmla="*/ 0 h 792"/>
              <a:gd name="T23" fmla="*/ 2320 w 2320"/>
              <a:gd name="T24" fmla="*/ 792 h 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gradFill rotWithShape="1">
            <a:gsLst>
              <a:gs pos="0">
                <a:srgbClr val="00CCFF">
                  <a:alpha val="50000"/>
                </a:srgbClr>
              </a:gs>
              <a:gs pos="100000">
                <a:srgbClr val="00CCFF"/>
              </a:gs>
            </a:gsLst>
            <a:lin ang="5400000" scaled="1"/>
          </a:gradFill>
          <a:ln w="0">
            <a:noFill/>
            <a:round/>
            <a:headEnd/>
            <a:tailEnd/>
          </a:ln>
        </p:spPr>
        <p:txBody>
          <a:bodyPr rot="10800000" lIns="91431" tIns="45716" rIns="91431" bIns="45716"/>
          <a:lstStyle/>
          <a:p>
            <a:pPr algn="ctr">
              <a:lnSpc>
                <a:spcPct val="150000"/>
              </a:lnSpc>
              <a:defRPr/>
            </a:pPr>
            <a:endParaRPr lang="zh-CN" altLang="en-US" sz="540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黑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35150" y="2276475"/>
            <a:ext cx="56896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zh-CN" alt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itchFamily="49" charset="-122"/>
                <a:ea typeface="仿宋" pitchFamily="49" charset="-122"/>
              </a:rPr>
              <a:t>判断标准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124744"/>
            <a:ext cx="7929618" cy="4464496"/>
          </a:xfrm>
        </p:spPr>
        <p:txBody>
          <a:bodyPr lIns="92075" tIns="46038" rIns="92075" bIns="46038"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6000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你还</a:t>
            </a:r>
            <a:r>
              <a:rPr lang="zh-CN" altLang="en-US" sz="9600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想</a:t>
            </a:r>
            <a:r>
              <a:rPr lang="zh-CN" altLang="en-US" sz="6000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这样</a:t>
            </a:r>
            <a:r>
              <a:rPr lang="zh-CN" altLang="en-US" sz="6000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干几年</a:t>
            </a:r>
            <a:r>
              <a:rPr lang="zh-CN" altLang="en-US" sz="6000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？</a:t>
            </a:r>
            <a:endParaRPr lang="en-US" altLang="zh-CN" sz="6000" dirty="0" smtClean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6000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你</a:t>
            </a:r>
            <a:r>
              <a:rPr lang="zh-CN" altLang="en-US" sz="6000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还</a:t>
            </a:r>
            <a:r>
              <a:rPr lang="zh-CN" altLang="en-US" sz="9600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能</a:t>
            </a:r>
            <a:r>
              <a:rPr lang="zh-CN" altLang="en-US" sz="6000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这样干</a:t>
            </a:r>
            <a:r>
              <a:rPr lang="zh-CN" altLang="en-US" sz="6000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几年</a:t>
            </a:r>
            <a:r>
              <a:rPr lang="zh-CN" altLang="en-US" sz="6000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？</a:t>
            </a:r>
            <a:endParaRPr lang="zh-CN" altLang="en-US" sz="6000" dirty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0825" y="53006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/>
          <a:lstStyle/>
          <a:p>
            <a:r>
              <a:rPr lang="zh-CN" altLang="en-US" smtClean="0">
                <a:solidFill>
                  <a:srgbClr val="CC0000"/>
                </a:solidFill>
                <a:ea typeface="经典综艺体简"/>
                <a:cs typeface="经典综艺体简"/>
              </a:rPr>
              <a:t>                                                           </a:t>
            </a:r>
            <a:r>
              <a:rPr lang="en-US" altLang="zh-CN" smtClean="0">
                <a:solidFill>
                  <a:srgbClr val="FF0000"/>
                </a:solidFill>
                <a:ea typeface="经典综艺体简"/>
                <a:cs typeface="经典综艺体简"/>
              </a:rPr>
              <a:t>——</a:t>
            </a:r>
            <a:r>
              <a:rPr lang="zh-CN" altLang="en-US" smtClean="0">
                <a:solidFill>
                  <a:srgbClr val="FF0000"/>
                </a:solidFill>
                <a:ea typeface="经典综艺体简"/>
                <a:cs typeface="经典综艺体简"/>
              </a:rPr>
              <a:t>启示录</a:t>
            </a:r>
          </a:p>
        </p:txBody>
      </p:sp>
      <p:sp>
        <p:nvSpPr>
          <p:cNvPr id="694275" name="Freeform 3"/>
          <p:cNvSpPr>
            <a:spLocks/>
          </p:cNvSpPr>
          <p:nvPr/>
        </p:nvSpPr>
        <p:spPr bwMode="gray">
          <a:xfrm>
            <a:off x="328613" y="4572000"/>
            <a:ext cx="2020887" cy="960438"/>
          </a:xfrm>
          <a:custGeom>
            <a:avLst/>
            <a:gdLst>
              <a:gd name="T0" fmla="*/ 88 w 2320"/>
              <a:gd name="T1" fmla="*/ 696 h 792"/>
              <a:gd name="T2" fmla="*/ 88 w 2320"/>
              <a:gd name="T3" fmla="*/ 0 h 792"/>
              <a:gd name="T4" fmla="*/ 0 w 2320"/>
              <a:gd name="T5" fmla="*/ 0 h 792"/>
              <a:gd name="T6" fmla="*/ 0 w 2320"/>
              <a:gd name="T7" fmla="*/ 792 h 792"/>
              <a:gd name="T8" fmla="*/ 2320 w 2320"/>
              <a:gd name="T9" fmla="*/ 792 h 792"/>
              <a:gd name="T10" fmla="*/ 2320 w 2320"/>
              <a:gd name="T11" fmla="*/ 696 h 792"/>
              <a:gd name="T12" fmla="*/ 88 w 2320"/>
              <a:gd name="T13" fmla="*/ 696 h 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20"/>
              <a:gd name="T22" fmla="*/ 0 h 792"/>
              <a:gd name="T23" fmla="*/ 2320 w 2320"/>
              <a:gd name="T24" fmla="*/ 792 h 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gradFill rotWithShape="1">
            <a:gsLst>
              <a:gs pos="0">
                <a:srgbClr val="00CCFF">
                  <a:alpha val="50000"/>
                </a:srgbClr>
              </a:gs>
              <a:gs pos="100000">
                <a:srgbClr val="00CCFF"/>
              </a:gs>
            </a:gsLst>
            <a:lin ang="5400000" scaled="1"/>
          </a:gradFill>
          <a:ln w="0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algn="ctr">
              <a:lnSpc>
                <a:spcPct val="150000"/>
              </a:lnSpc>
              <a:defRPr/>
            </a:pPr>
            <a:endParaRPr lang="zh-CN" altLang="en-US" sz="540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黑体" pitchFamily="2" charset="-122"/>
            </a:endParaRPr>
          </a:p>
        </p:txBody>
      </p:sp>
      <p:sp>
        <p:nvSpPr>
          <p:cNvPr id="694276" name="Freeform 4"/>
          <p:cNvSpPr>
            <a:spLocks/>
          </p:cNvSpPr>
          <p:nvPr/>
        </p:nvSpPr>
        <p:spPr bwMode="gray">
          <a:xfrm rot="10800000">
            <a:off x="6986588" y="1066800"/>
            <a:ext cx="1924050" cy="962025"/>
          </a:xfrm>
          <a:custGeom>
            <a:avLst/>
            <a:gdLst>
              <a:gd name="T0" fmla="*/ 88 w 2320"/>
              <a:gd name="T1" fmla="*/ 696 h 792"/>
              <a:gd name="T2" fmla="*/ 88 w 2320"/>
              <a:gd name="T3" fmla="*/ 0 h 792"/>
              <a:gd name="T4" fmla="*/ 0 w 2320"/>
              <a:gd name="T5" fmla="*/ 0 h 792"/>
              <a:gd name="T6" fmla="*/ 0 w 2320"/>
              <a:gd name="T7" fmla="*/ 792 h 792"/>
              <a:gd name="T8" fmla="*/ 2320 w 2320"/>
              <a:gd name="T9" fmla="*/ 792 h 792"/>
              <a:gd name="T10" fmla="*/ 2320 w 2320"/>
              <a:gd name="T11" fmla="*/ 696 h 792"/>
              <a:gd name="T12" fmla="*/ 88 w 2320"/>
              <a:gd name="T13" fmla="*/ 696 h 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20"/>
              <a:gd name="T22" fmla="*/ 0 h 792"/>
              <a:gd name="T23" fmla="*/ 2320 w 2320"/>
              <a:gd name="T24" fmla="*/ 792 h 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gradFill rotWithShape="1">
            <a:gsLst>
              <a:gs pos="0">
                <a:srgbClr val="00CCFF">
                  <a:alpha val="50000"/>
                </a:srgbClr>
              </a:gs>
              <a:gs pos="100000">
                <a:srgbClr val="00CCFF"/>
              </a:gs>
            </a:gsLst>
            <a:lin ang="5400000" scaled="1"/>
          </a:gradFill>
          <a:ln w="0">
            <a:noFill/>
            <a:round/>
            <a:headEnd/>
            <a:tailEnd/>
          </a:ln>
        </p:spPr>
        <p:txBody>
          <a:bodyPr rot="10800000" lIns="91431" tIns="45716" rIns="91431" bIns="45716"/>
          <a:lstStyle/>
          <a:p>
            <a:pPr algn="ctr">
              <a:lnSpc>
                <a:spcPct val="150000"/>
              </a:lnSpc>
              <a:defRPr/>
            </a:pPr>
            <a:endParaRPr lang="zh-CN" altLang="en-US" sz="540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黑体" pitchFamily="2" charset="-122"/>
            </a:endParaRPr>
          </a:p>
        </p:txBody>
      </p:sp>
      <p:sp>
        <p:nvSpPr>
          <p:cNvPr id="694277" name="AutoShape 5"/>
          <p:cNvSpPr>
            <a:spLocks noChangeArrowheads="1"/>
          </p:cNvSpPr>
          <p:nvPr/>
        </p:nvSpPr>
        <p:spPr bwMode="gray">
          <a:xfrm>
            <a:off x="695325" y="1524000"/>
            <a:ext cx="7972425" cy="35814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303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lIns="91431" tIns="45716" rIns="91431" bIns="45716" anchor="ctr">
            <a:flatTx/>
          </a:bodyPr>
          <a:lstStyle/>
          <a:p>
            <a:pPr>
              <a:defRPr/>
            </a:pPr>
            <a:endParaRPr lang="zh-CN" altLang="en-US" sz="29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黑体" pitchFamily="49" charset="-122"/>
            </a:endParaRPr>
          </a:p>
        </p:txBody>
      </p:sp>
      <p:sp>
        <p:nvSpPr>
          <p:cNvPr id="461827" name="Text Box 3"/>
          <p:cNvSpPr txBox="1">
            <a:spLocks noChangeArrowheads="1"/>
          </p:cNvSpPr>
          <p:nvPr/>
        </p:nvSpPr>
        <p:spPr bwMode="auto">
          <a:xfrm>
            <a:off x="827088" y="1700213"/>
            <a:ext cx="76342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4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愿景有了，目标定了，人也选好了，但如何保证让这些人去有效的实现结果呢</a:t>
            </a:r>
            <a:r>
              <a:rPr lang="zh-CN" altLang="en-US" sz="4800">
                <a:solidFill>
                  <a:srgbClr val="FF0000"/>
                </a:solidFill>
                <a:latin typeface="方正粗宋简体"/>
                <a:ea typeface="黑体" pitchFamily="49" charset="-122"/>
              </a:rPr>
              <a:t>？</a:t>
            </a:r>
            <a:endParaRPr lang="en-US" altLang="zh-CN" sz="48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2938" y="1714500"/>
            <a:ext cx="8215312" cy="111283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08000" indent="-508000" eaLnBrk="1" hangingPunct="1">
              <a:buFont typeface="Wingdings" pitchFamily="2" charset="2"/>
              <a:buNone/>
              <a:defRPr/>
            </a:pPr>
            <a:r>
              <a:rPr lang="zh-CN" altLang="en-US" sz="4800" b="0" dirty="0" smtClean="0">
                <a:solidFill>
                  <a:schemeClr val="tx1"/>
                </a:solidFill>
                <a:latin typeface="+mj-lt"/>
                <a:ea typeface="黑体" pitchFamily="2" charset="-122"/>
                <a:cs typeface="+mj-cs"/>
              </a:rPr>
              <a:t>        </a:t>
            </a:r>
            <a:r>
              <a:rPr lang="en-US" altLang="zh-CN" sz="4800" b="0" dirty="0" smtClean="0">
                <a:solidFill>
                  <a:schemeClr val="tx1"/>
                </a:solidFill>
                <a:latin typeface="+mj-lt"/>
                <a:ea typeface="黑体" pitchFamily="2" charset="-122"/>
                <a:cs typeface="+mj-cs"/>
              </a:rPr>
              <a:t>5K</a:t>
            </a:r>
            <a:r>
              <a:rPr lang="zh-CN" altLang="en-US" sz="4800" b="0" dirty="0" smtClean="0">
                <a:solidFill>
                  <a:schemeClr val="tx1"/>
                </a:solidFill>
                <a:latin typeface="+mj-lt"/>
                <a:ea typeface="黑体" pitchFamily="2" charset="-122"/>
                <a:cs typeface="+mj-cs"/>
              </a:rPr>
              <a:t>管理与绩效考核</a:t>
            </a:r>
          </a:p>
        </p:txBody>
      </p:sp>
      <p:pic>
        <p:nvPicPr>
          <p:cNvPr id="192515" name="Picture 4" descr="I AM OK 232533"/>
          <p:cNvPicPr preferRelativeResize="0"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3357563"/>
            <a:ext cx="302418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fld id="{37B03F90-8533-41DE-BB1B-FB7B68CB3958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32</a:t>
            </a:fld>
            <a:endParaRPr lang="en-US" altLang="zh-CN" sz="900">
              <a:solidFill>
                <a:schemeClr val="hlink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980728"/>
            <a:ext cx="849463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zh-CN" altLang="en-US" sz="5400" b="0" i="1" cap="all" dirty="0">
                <a:ln w="0">
                  <a:noFill/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方正大黑简体" pitchFamily="2" charset="-122"/>
                <a:ea typeface="方正大黑简体" pitchFamily="2" charset="-122"/>
              </a:rPr>
              <a:t>一张机票背后的管理思考！</a:t>
            </a:r>
            <a:endParaRPr lang="zh-CN" altLang="en-US" sz="5400" b="0" cap="all" dirty="0">
              <a:ln w="0">
                <a:noFill/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方正大黑简体" pitchFamily="2" charset="-122"/>
              <a:ea typeface="方正大黑简体" pitchFamily="2" charset="-122"/>
            </a:endParaRPr>
          </a:p>
        </p:txBody>
      </p:sp>
      <p:pic>
        <p:nvPicPr>
          <p:cNvPr id="119812" name="Picture 1" descr="D:\机票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276475"/>
            <a:ext cx="64801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0825" y="53006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/>
          <a:lstStyle/>
          <a:p>
            <a:r>
              <a:rPr lang="zh-CN" altLang="en-US" smtClean="0">
                <a:solidFill>
                  <a:srgbClr val="CC0000"/>
                </a:solidFill>
                <a:ea typeface="经典综艺体简"/>
                <a:cs typeface="经典综艺体简"/>
              </a:rPr>
              <a:t>                                                           </a:t>
            </a:r>
            <a:r>
              <a:rPr lang="en-US" altLang="zh-CN" smtClean="0">
                <a:solidFill>
                  <a:srgbClr val="FF0000"/>
                </a:solidFill>
                <a:ea typeface="经典综艺体简"/>
                <a:cs typeface="经典综艺体简"/>
              </a:rPr>
              <a:t>——</a:t>
            </a:r>
            <a:r>
              <a:rPr lang="zh-CN" altLang="en-US" smtClean="0">
                <a:solidFill>
                  <a:srgbClr val="FF0000"/>
                </a:solidFill>
                <a:ea typeface="经典综艺体简"/>
                <a:cs typeface="经典综艺体简"/>
              </a:rPr>
              <a:t>启示录</a:t>
            </a:r>
          </a:p>
        </p:txBody>
      </p:sp>
      <p:sp>
        <p:nvSpPr>
          <p:cNvPr id="694275" name="Freeform 3"/>
          <p:cNvSpPr>
            <a:spLocks/>
          </p:cNvSpPr>
          <p:nvPr/>
        </p:nvSpPr>
        <p:spPr bwMode="gray">
          <a:xfrm>
            <a:off x="328613" y="4572000"/>
            <a:ext cx="2020887" cy="960438"/>
          </a:xfrm>
          <a:custGeom>
            <a:avLst/>
            <a:gdLst>
              <a:gd name="T0" fmla="*/ 88 w 2320"/>
              <a:gd name="T1" fmla="*/ 696 h 792"/>
              <a:gd name="T2" fmla="*/ 88 w 2320"/>
              <a:gd name="T3" fmla="*/ 0 h 792"/>
              <a:gd name="T4" fmla="*/ 0 w 2320"/>
              <a:gd name="T5" fmla="*/ 0 h 792"/>
              <a:gd name="T6" fmla="*/ 0 w 2320"/>
              <a:gd name="T7" fmla="*/ 792 h 792"/>
              <a:gd name="T8" fmla="*/ 2320 w 2320"/>
              <a:gd name="T9" fmla="*/ 792 h 792"/>
              <a:gd name="T10" fmla="*/ 2320 w 2320"/>
              <a:gd name="T11" fmla="*/ 696 h 792"/>
              <a:gd name="T12" fmla="*/ 88 w 2320"/>
              <a:gd name="T13" fmla="*/ 696 h 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20"/>
              <a:gd name="T22" fmla="*/ 0 h 792"/>
              <a:gd name="T23" fmla="*/ 2320 w 2320"/>
              <a:gd name="T24" fmla="*/ 792 h 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gradFill rotWithShape="1">
            <a:gsLst>
              <a:gs pos="0">
                <a:srgbClr val="00CCFF">
                  <a:alpha val="50000"/>
                </a:srgbClr>
              </a:gs>
              <a:gs pos="100000">
                <a:srgbClr val="00CCFF"/>
              </a:gs>
            </a:gsLst>
            <a:lin ang="5400000" scaled="1"/>
          </a:gradFill>
          <a:ln w="0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algn="ctr">
              <a:lnSpc>
                <a:spcPct val="150000"/>
              </a:lnSpc>
              <a:defRPr/>
            </a:pPr>
            <a:endParaRPr lang="zh-CN" altLang="en-US" sz="540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黑体" pitchFamily="2" charset="-122"/>
            </a:endParaRPr>
          </a:p>
        </p:txBody>
      </p:sp>
      <p:sp>
        <p:nvSpPr>
          <p:cNvPr id="694276" name="Freeform 4"/>
          <p:cNvSpPr>
            <a:spLocks/>
          </p:cNvSpPr>
          <p:nvPr/>
        </p:nvSpPr>
        <p:spPr bwMode="gray">
          <a:xfrm rot="10800000">
            <a:off x="6986588" y="1066800"/>
            <a:ext cx="1924050" cy="962025"/>
          </a:xfrm>
          <a:custGeom>
            <a:avLst/>
            <a:gdLst>
              <a:gd name="T0" fmla="*/ 88 w 2320"/>
              <a:gd name="T1" fmla="*/ 696 h 792"/>
              <a:gd name="T2" fmla="*/ 88 w 2320"/>
              <a:gd name="T3" fmla="*/ 0 h 792"/>
              <a:gd name="T4" fmla="*/ 0 w 2320"/>
              <a:gd name="T5" fmla="*/ 0 h 792"/>
              <a:gd name="T6" fmla="*/ 0 w 2320"/>
              <a:gd name="T7" fmla="*/ 792 h 792"/>
              <a:gd name="T8" fmla="*/ 2320 w 2320"/>
              <a:gd name="T9" fmla="*/ 792 h 792"/>
              <a:gd name="T10" fmla="*/ 2320 w 2320"/>
              <a:gd name="T11" fmla="*/ 696 h 792"/>
              <a:gd name="T12" fmla="*/ 88 w 2320"/>
              <a:gd name="T13" fmla="*/ 696 h 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20"/>
              <a:gd name="T22" fmla="*/ 0 h 792"/>
              <a:gd name="T23" fmla="*/ 2320 w 2320"/>
              <a:gd name="T24" fmla="*/ 792 h 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gradFill rotWithShape="1">
            <a:gsLst>
              <a:gs pos="0">
                <a:srgbClr val="00CCFF">
                  <a:alpha val="50000"/>
                </a:srgbClr>
              </a:gs>
              <a:gs pos="100000">
                <a:srgbClr val="00CCFF"/>
              </a:gs>
            </a:gsLst>
            <a:lin ang="5400000" scaled="1"/>
          </a:gradFill>
          <a:ln w="0">
            <a:noFill/>
            <a:round/>
            <a:headEnd/>
            <a:tailEnd/>
          </a:ln>
        </p:spPr>
        <p:txBody>
          <a:bodyPr rot="10800000" lIns="91431" tIns="45716" rIns="91431" bIns="45716"/>
          <a:lstStyle/>
          <a:p>
            <a:pPr algn="ctr">
              <a:lnSpc>
                <a:spcPct val="150000"/>
              </a:lnSpc>
              <a:defRPr/>
            </a:pPr>
            <a:endParaRPr lang="zh-CN" altLang="en-US" sz="540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黑体" pitchFamily="2" charset="-122"/>
            </a:endParaRPr>
          </a:p>
        </p:txBody>
      </p:sp>
      <p:sp>
        <p:nvSpPr>
          <p:cNvPr id="694277" name="AutoShape 5"/>
          <p:cNvSpPr>
            <a:spLocks noChangeArrowheads="1"/>
          </p:cNvSpPr>
          <p:nvPr/>
        </p:nvSpPr>
        <p:spPr bwMode="gray">
          <a:xfrm>
            <a:off x="695325" y="1524000"/>
            <a:ext cx="7972425" cy="35814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303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lIns="91431" tIns="45716" rIns="91431" bIns="45716" anchor="ctr">
            <a:flatTx/>
          </a:bodyPr>
          <a:lstStyle/>
          <a:p>
            <a:pPr>
              <a:defRPr/>
            </a:pPr>
            <a:endParaRPr lang="zh-CN" altLang="en-US" sz="29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黑体" pitchFamily="49" charset="-122"/>
            </a:endParaRPr>
          </a:p>
        </p:txBody>
      </p:sp>
      <p:sp>
        <p:nvSpPr>
          <p:cNvPr id="461827" name="Text Box 3"/>
          <p:cNvSpPr txBox="1">
            <a:spLocks noChangeArrowheads="1"/>
          </p:cNvSpPr>
          <p:nvPr/>
        </p:nvSpPr>
        <p:spPr bwMode="auto">
          <a:xfrm>
            <a:off x="900113" y="1700213"/>
            <a:ext cx="7993062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4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为什么你的希望永远得到的只是失望？因为人们永远不会去做你所希望的事情</a:t>
            </a:r>
            <a:r>
              <a:rPr lang="en-US" altLang="zh-CN" sz="4800">
                <a:solidFill>
                  <a:srgbClr val="FF0000"/>
                </a:solidFill>
                <a:latin typeface="方正粗宋简体"/>
                <a:ea typeface="黑体" pitchFamily="49" charset="-122"/>
              </a:rPr>
              <a:t>……</a:t>
            </a:r>
            <a:r>
              <a:rPr lang="zh-CN" altLang="en-US" sz="4800">
                <a:solidFill>
                  <a:srgbClr val="FF0000"/>
                </a:solidFill>
                <a:latin typeface="方正粗宋简体"/>
                <a:ea typeface="黑体" pitchFamily="49" charset="-122"/>
              </a:rPr>
              <a:t>！</a:t>
            </a:r>
            <a:endParaRPr lang="en-US" altLang="zh-CN" sz="48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514600" y="6635750"/>
            <a:ext cx="1905000" cy="222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fld id="{A931DBDB-61FD-4F44-9CDD-1DF268B8B3C6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34</a:t>
            </a:fld>
            <a:endParaRPr lang="en-US" altLang="zh-CN" sz="900">
              <a:solidFill>
                <a:schemeClr val="hlink"/>
              </a:solidFill>
              <a:latin typeface="Arial" pitchFamily="34" charset="0"/>
              <a:ea typeface="+mn-ea"/>
            </a:endParaRPr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9388" y="109538"/>
            <a:ext cx="5905500" cy="655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zh-CN" altLang="en-US" b="0" smtClean="0">
                <a:solidFill>
                  <a:srgbClr val="FF0000"/>
                </a:solidFill>
              </a:rPr>
              <a:t>案例分析</a:t>
            </a:r>
          </a:p>
        </p:txBody>
      </p:sp>
      <p:sp>
        <p:nvSpPr>
          <p:cNvPr id="956416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313" y="1268413"/>
            <a:ext cx="8280400" cy="136842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zh-CN" altLang="en-US" b="0" smtClean="0">
                <a:solidFill>
                  <a:srgbClr val="FF0000"/>
                </a:solidFill>
              </a:rPr>
              <a:t>所有老板都希望员工在见到顾客的时候微笑，甚至还在员工的胸前放上微笑牌，但她会笑吗？</a:t>
            </a:r>
          </a:p>
        </p:txBody>
      </p:sp>
      <p:pic>
        <p:nvPicPr>
          <p:cNvPr id="88069" name="Picture 4" descr="D:\导购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349500"/>
            <a:ext cx="5975350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641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6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163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514600" y="6635750"/>
            <a:ext cx="1905000" cy="222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fld id="{A330DBD2-75BA-4EF6-95BE-CFDE16C0CE7F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35</a:t>
            </a:fld>
            <a:endParaRPr lang="en-US" altLang="zh-CN" sz="900">
              <a:solidFill>
                <a:schemeClr val="hlink"/>
              </a:solidFill>
              <a:latin typeface="Arial" pitchFamily="34" charset="0"/>
              <a:ea typeface="+mn-ea"/>
            </a:endParaRPr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9388" y="109538"/>
            <a:ext cx="5905500" cy="655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zh-CN" altLang="en-US" b="0" smtClean="0">
                <a:solidFill>
                  <a:srgbClr val="FF0000"/>
                </a:solidFill>
              </a:rPr>
              <a:t>案例分析</a:t>
            </a:r>
          </a:p>
        </p:txBody>
      </p:sp>
      <p:sp>
        <p:nvSpPr>
          <p:cNvPr id="956416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750" y="1125538"/>
            <a:ext cx="7940675" cy="136842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zh-CN" altLang="en-US" b="0" smtClean="0">
                <a:solidFill>
                  <a:srgbClr val="FF0000"/>
                </a:solidFill>
              </a:rPr>
              <a:t>不过，这个世界上有一个老板实现了，并且在全球实现！为什么？</a:t>
            </a:r>
          </a:p>
        </p:txBody>
      </p:sp>
      <p:pic>
        <p:nvPicPr>
          <p:cNvPr id="89093" name="Picture 2" descr="D:\沃尔玛员工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420938"/>
            <a:ext cx="52578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641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6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16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3"/>
          <p:cNvSpPr txBox="1">
            <a:spLocks noChangeArrowheads="1"/>
          </p:cNvSpPr>
          <p:nvPr/>
        </p:nvSpPr>
        <p:spPr bwMode="auto">
          <a:xfrm>
            <a:off x="4572000" y="4508500"/>
            <a:ext cx="18097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zh-CN" altLang="zh-CN" sz="20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3907" name="TextBox 7"/>
          <p:cNvSpPr txBox="1">
            <a:spLocks noChangeArrowheads="1"/>
          </p:cNvSpPr>
          <p:nvPr/>
        </p:nvSpPr>
        <p:spPr bwMode="auto">
          <a:xfrm>
            <a:off x="1042988" y="1557338"/>
            <a:ext cx="756126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000">
                <a:solidFill>
                  <a:srgbClr val="0039AC"/>
                </a:solidFill>
                <a:latin typeface="宋体" pitchFamily="2" charset="-122"/>
              </a:rPr>
              <a:t>这就是</a:t>
            </a:r>
            <a:endParaRPr lang="en-US" altLang="zh-CN" sz="6000">
              <a:solidFill>
                <a:srgbClr val="0039AC"/>
              </a:solidFill>
              <a:latin typeface="宋体" pitchFamily="2" charset="-122"/>
            </a:endParaRPr>
          </a:p>
          <a:p>
            <a:r>
              <a:rPr lang="zh-CN" altLang="en-US" sz="10000">
                <a:solidFill>
                  <a:srgbClr val="FF0000"/>
                </a:solidFill>
                <a:latin typeface="宋体" pitchFamily="2" charset="-122"/>
              </a:rPr>
              <a:t>机制的力量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514600" y="6635750"/>
            <a:ext cx="1905000" cy="222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fld id="{CBD60C18-05C7-4A2E-B352-37AA650F578F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37</a:t>
            </a:fld>
            <a:endParaRPr lang="en-US" altLang="zh-CN" sz="900">
              <a:solidFill>
                <a:schemeClr val="hlink"/>
              </a:solidFill>
              <a:latin typeface="Arial" pitchFamily="34" charset="0"/>
              <a:ea typeface="+mn-ea"/>
            </a:endParaRPr>
          </a:p>
        </p:txBody>
      </p:sp>
      <p:pic>
        <p:nvPicPr>
          <p:cNvPr id="124931" name="Picture 2" descr="D:\新加坡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3"/>
          <p:cNvSpPr txBox="1">
            <a:spLocks noChangeArrowheads="1"/>
          </p:cNvSpPr>
          <p:nvPr/>
        </p:nvSpPr>
        <p:spPr bwMode="auto">
          <a:xfrm>
            <a:off x="4572000" y="4508500"/>
            <a:ext cx="18097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zh-CN" altLang="zh-CN" sz="20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5955" name="TextBox 7"/>
          <p:cNvSpPr txBox="1">
            <a:spLocks noChangeArrowheads="1"/>
          </p:cNvSpPr>
          <p:nvPr/>
        </p:nvSpPr>
        <p:spPr bwMode="auto">
          <a:xfrm>
            <a:off x="2484438" y="2205038"/>
            <a:ext cx="439102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0000">
                <a:solidFill>
                  <a:srgbClr val="FF0000"/>
                </a:solidFill>
                <a:latin typeface="宋体" pitchFamily="2" charset="-122"/>
              </a:rPr>
              <a:t>大讨论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514600" y="6635750"/>
            <a:ext cx="1905000" cy="222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fld id="{76A1BC11-119A-4BB9-929E-069086875862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39</a:t>
            </a:fld>
            <a:endParaRPr lang="en-US" altLang="zh-CN" sz="900">
              <a:solidFill>
                <a:schemeClr val="hlink"/>
              </a:solidFill>
              <a:latin typeface="Arial" pitchFamily="34" charset="0"/>
              <a:ea typeface="+mn-ea"/>
            </a:endParaRPr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9388" y="0"/>
            <a:ext cx="8362950" cy="727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zh-CN" altLang="en-US" b="0" smtClean="0">
                <a:solidFill>
                  <a:srgbClr val="FF0000"/>
                </a:solidFill>
              </a:rPr>
              <a:t>闹钟原理：机制是闹钟！</a:t>
            </a:r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125538"/>
            <a:ext cx="8997950" cy="13668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CN" sz="1600" b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2000" b="0" smtClean="0">
                <a:solidFill>
                  <a:schemeClr val="tx1"/>
                </a:solidFill>
              </a:rPr>
              <a:t>机制的含义：机制是公司制度、规则、流程、标准的总和，包括管理工具。</a:t>
            </a:r>
          </a:p>
          <a:p>
            <a:pPr>
              <a:lnSpc>
                <a:spcPct val="80000"/>
              </a:lnSpc>
            </a:pPr>
            <a:r>
              <a:rPr lang="zh-CN" altLang="en-US" sz="2000" b="0" smtClean="0">
                <a:solidFill>
                  <a:schemeClr val="tx1"/>
                </a:solidFill>
              </a:rPr>
              <a:t>机制的力量：就是扼制人性的弱点，保证客户要的结果，保证企业的生存与对员工的成长负责。</a:t>
            </a:r>
          </a:p>
        </p:txBody>
      </p:sp>
      <p:pic>
        <p:nvPicPr>
          <p:cNvPr id="126981" name="Picture 4" descr="闹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36838"/>
            <a:ext cx="367188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492375"/>
            <a:ext cx="3506788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8596" y="1142984"/>
            <a:ext cx="38843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7200" b="1" cap="none" spc="0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生意</a:t>
            </a:r>
            <a:r>
              <a:rPr lang="en-US" altLang="zh-CN" sz="7200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r>
              <a:rPr lang="zh-CN" altLang="en-US" sz="9600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？</a:t>
            </a:r>
            <a:endParaRPr lang="en-US" altLang="zh-CN" sz="9600" dirty="0" smtClean="0">
              <a:ln w="1905"/>
              <a:solidFill>
                <a:srgbClr val="0039A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14810" y="4286256"/>
            <a:ext cx="38843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7200" b="1" cap="none" spc="0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事业</a:t>
            </a:r>
            <a:r>
              <a:rPr lang="en-US" altLang="zh-CN" sz="7200" b="1" cap="none" spc="0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r>
              <a:rPr lang="zh-CN" altLang="en-US" sz="9600" b="1" cap="none" spc="0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？</a:t>
            </a:r>
            <a:endParaRPr lang="zh-CN" altLang="en-US" sz="9600" b="1" cap="none" spc="0" dirty="0">
              <a:ln w="1905"/>
              <a:solidFill>
                <a:srgbClr val="0039A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-1560000">
            <a:off x="464550" y="2828413"/>
            <a:ext cx="7923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</a:rPr>
              <a:t>不要把自己当摇钱树！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514600" y="6635750"/>
            <a:ext cx="1905000" cy="222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fld id="{F7EE1179-86C9-41FF-9306-EF238E3612D4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40</a:t>
            </a:fld>
            <a:endParaRPr lang="en-US" altLang="zh-CN" sz="900">
              <a:solidFill>
                <a:schemeClr val="hlink"/>
              </a:solidFill>
              <a:latin typeface="Arial" pitchFamily="34" charset="0"/>
              <a:ea typeface="+mn-ea"/>
            </a:endParaRPr>
          </a:p>
        </p:txBody>
      </p:sp>
      <p:sp>
        <p:nvSpPr>
          <p:cNvPr id="86548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27088" y="1341438"/>
            <a:ext cx="8064500" cy="4276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buFont typeface="Wingdings" pitchFamily="2" charset="2"/>
              <a:buNone/>
            </a:pPr>
            <a:r>
              <a:rPr lang="en-US" altLang="zh-CN" sz="2400" b="0" smtClean="0">
                <a:solidFill>
                  <a:srgbClr val="000099"/>
                </a:solidFill>
              </a:rPr>
              <a:t>1</a:t>
            </a:r>
            <a:r>
              <a:rPr lang="zh-CN" altLang="en-US" sz="2400" b="0" smtClean="0">
                <a:solidFill>
                  <a:srgbClr val="000099"/>
                </a:solidFill>
              </a:rPr>
              <a:t>、机制是强迫性的，是上手段；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0" smtClean="0">
                <a:solidFill>
                  <a:srgbClr val="000099"/>
                </a:solidFill>
              </a:rPr>
              <a:t>2</a:t>
            </a:r>
            <a:r>
              <a:rPr lang="zh-CN" altLang="en-US" sz="2400" b="0" smtClean="0">
                <a:solidFill>
                  <a:srgbClr val="000099"/>
                </a:solidFill>
              </a:rPr>
              <a:t>、机制是用来要结果的；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0" smtClean="0">
                <a:solidFill>
                  <a:srgbClr val="000099"/>
                </a:solidFill>
              </a:rPr>
              <a:t>3</a:t>
            </a:r>
            <a:r>
              <a:rPr lang="zh-CN" altLang="en-US" sz="2400" b="0" smtClean="0">
                <a:solidFill>
                  <a:srgbClr val="000099"/>
                </a:solidFill>
              </a:rPr>
              <a:t>、机制是可以复制团队的；</a:t>
            </a:r>
            <a:endParaRPr lang="en-US" altLang="zh-CN" sz="2400" b="0" smtClean="0">
              <a:solidFill>
                <a:srgbClr val="000099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zh-CN" altLang="en-US" sz="2400" b="0" smtClean="0">
                <a:solidFill>
                  <a:srgbClr val="FF0000"/>
                </a:solidFill>
              </a:rPr>
              <a:t>注：机制与人本管理的思考。</a:t>
            </a:r>
            <a:endParaRPr lang="zh-CN" altLang="en-US" sz="2400" smtClean="0">
              <a:solidFill>
                <a:srgbClr val="FF0000"/>
              </a:solidFill>
            </a:endParaRPr>
          </a:p>
        </p:txBody>
      </p:sp>
      <p:sp>
        <p:nvSpPr>
          <p:cNvPr id="128004" name="Freeform 4"/>
          <p:cNvSpPr>
            <a:spLocks/>
          </p:cNvSpPr>
          <p:nvPr/>
        </p:nvSpPr>
        <p:spPr bwMode="blackWhite">
          <a:xfrm>
            <a:off x="1116013" y="3789363"/>
            <a:ext cx="6840537" cy="2386012"/>
          </a:xfrm>
          <a:custGeom>
            <a:avLst/>
            <a:gdLst>
              <a:gd name="T0" fmla="*/ 0 w 4720"/>
              <a:gd name="T1" fmla="*/ 2147483647 h 1695"/>
              <a:gd name="T2" fmla="*/ 0 w 4720"/>
              <a:gd name="T3" fmla="*/ 2147483647 h 1695"/>
              <a:gd name="T4" fmla="*/ 2147483647 w 4720"/>
              <a:gd name="T5" fmla="*/ 2147483647 h 1695"/>
              <a:gd name="T6" fmla="*/ 2147483647 w 4720"/>
              <a:gd name="T7" fmla="*/ 2147483647 h 1695"/>
              <a:gd name="T8" fmla="*/ 2147483647 w 4720"/>
              <a:gd name="T9" fmla="*/ 2147483647 h 1695"/>
              <a:gd name="T10" fmla="*/ 2147483647 w 4720"/>
              <a:gd name="T11" fmla="*/ 2147483647 h 1695"/>
              <a:gd name="T12" fmla="*/ 2147483647 w 4720"/>
              <a:gd name="T13" fmla="*/ 2147483647 h 1695"/>
              <a:gd name="T14" fmla="*/ 2147483647 w 4720"/>
              <a:gd name="T15" fmla="*/ 2147483647 h 1695"/>
              <a:gd name="T16" fmla="*/ 2147483647 w 4720"/>
              <a:gd name="T17" fmla="*/ 2147483647 h 1695"/>
              <a:gd name="T18" fmla="*/ 2147483647 w 4720"/>
              <a:gd name="T19" fmla="*/ 2147483647 h 1695"/>
              <a:gd name="T20" fmla="*/ 2147483647 w 4720"/>
              <a:gd name="T21" fmla="*/ 2147483647 h 1695"/>
              <a:gd name="T22" fmla="*/ 2147483647 w 4720"/>
              <a:gd name="T23" fmla="*/ 2147483647 h 1695"/>
              <a:gd name="T24" fmla="*/ 2147483647 w 4720"/>
              <a:gd name="T25" fmla="*/ 2147483647 h 1695"/>
              <a:gd name="T26" fmla="*/ 2147483647 w 4720"/>
              <a:gd name="T27" fmla="*/ 2147483647 h 1695"/>
              <a:gd name="T28" fmla="*/ 2147483647 w 4720"/>
              <a:gd name="T29" fmla="*/ 2147483647 h 1695"/>
              <a:gd name="T30" fmla="*/ 2147483647 w 4720"/>
              <a:gd name="T31" fmla="*/ 2147483647 h 1695"/>
              <a:gd name="T32" fmla="*/ 2147483647 w 4720"/>
              <a:gd name="T33" fmla="*/ 2147483647 h 1695"/>
              <a:gd name="T34" fmla="*/ 2147483647 w 4720"/>
              <a:gd name="T35" fmla="*/ 2147483647 h 1695"/>
              <a:gd name="T36" fmla="*/ 2147483647 w 4720"/>
              <a:gd name="T37" fmla="*/ 2147483647 h 1695"/>
              <a:gd name="T38" fmla="*/ 2147483647 w 4720"/>
              <a:gd name="T39" fmla="*/ 2147483647 h 1695"/>
              <a:gd name="T40" fmla="*/ 2147483647 w 4720"/>
              <a:gd name="T41" fmla="*/ 0 h 1695"/>
              <a:gd name="T42" fmla="*/ 2147483647 w 4720"/>
              <a:gd name="T43" fmla="*/ 0 h 1695"/>
              <a:gd name="T44" fmla="*/ 2147483647 w 4720"/>
              <a:gd name="T45" fmla="*/ 2147483647 h 1695"/>
              <a:gd name="T46" fmla="*/ 2147483647 w 4720"/>
              <a:gd name="T47" fmla="*/ 2147483647 h 1695"/>
              <a:gd name="T48" fmla="*/ 2147483647 w 4720"/>
              <a:gd name="T49" fmla="*/ 2147483647 h 1695"/>
              <a:gd name="T50" fmla="*/ 2147483647 w 4720"/>
              <a:gd name="T51" fmla="*/ 2147483647 h 1695"/>
              <a:gd name="T52" fmla="*/ 2147483647 w 4720"/>
              <a:gd name="T53" fmla="*/ 2147483647 h 1695"/>
              <a:gd name="T54" fmla="*/ 2147483647 w 4720"/>
              <a:gd name="T55" fmla="*/ 2147483647 h 1695"/>
              <a:gd name="T56" fmla="*/ 2147483647 w 4720"/>
              <a:gd name="T57" fmla="*/ 2147483647 h 1695"/>
              <a:gd name="T58" fmla="*/ 2147483647 w 4720"/>
              <a:gd name="T59" fmla="*/ 2147483647 h 1695"/>
              <a:gd name="T60" fmla="*/ 2147483647 w 4720"/>
              <a:gd name="T61" fmla="*/ 2147483647 h 1695"/>
              <a:gd name="T62" fmla="*/ 2147483647 w 4720"/>
              <a:gd name="T63" fmla="*/ 2147483647 h 1695"/>
              <a:gd name="T64" fmla="*/ 2147483647 w 4720"/>
              <a:gd name="T65" fmla="*/ 2147483647 h 1695"/>
              <a:gd name="T66" fmla="*/ 2147483647 w 4720"/>
              <a:gd name="T67" fmla="*/ 2147483647 h 1695"/>
              <a:gd name="T68" fmla="*/ 2147483647 w 4720"/>
              <a:gd name="T69" fmla="*/ 2147483647 h 1695"/>
              <a:gd name="T70" fmla="*/ 2147483647 w 4720"/>
              <a:gd name="T71" fmla="*/ 2147483647 h 1695"/>
              <a:gd name="T72" fmla="*/ 2147483647 w 4720"/>
              <a:gd name="T73" fmla="*/ 2147483647 h 1695"/>
              <a:gd name="T74" fmla="*/ 2147483647 w 4720"/>
              <a:gd name="T75" fmla="*/ 2147483647 h 1695"/>
              <a:gd name="T76" fmla="*/ 2147483647 w 4720"/>
              <a:gd name="T77" fmla="*/ 2147483647 h 1695"/>
              <a:gd name="T78" fmla="*/ 2147483647 w 4720"/>
              <a:gd name="T79" fmla="*/ 2147483647 h 1695"/>
              <a:gd name="T80" fmla="*/ 2147483647 w 4720"/>
              <a:gd name="T81" fmla="*/ 2147483647 h 1695"/>
              <a:gd name="T82" fmla="*/ 2147483647 w 4720"/>
              <a:gd name="T83" fmla="*/ 2147483647 h 1695"/>
              <a:gd name="T84" fmla="*/ 2147483647 w 4720"/>
              <a:gd name="T85" fmla="*/ 2147483647 h 1695"/>
              <a:gd name="T86" fmla="*/ 2147483647 w 4720"/>
              <a:gd name="T87" fmla="*/ 2147483647 h 1695"/>
              <a:gd name="T88" fmla="*/ 2147483647 w 4720"/>
              <a:gd name="T89" fmla="*/ 2147483647 h 1695"/>
              <a:gd name="T90" fmla="*/ 2147483647 w 4720"/>
              <a:gd name="T91" fmla="*/ 2147483647 h 1695"/>
              <a:gd name="T92" fmla="*/ 2147483647 w 4720"/>
              <a:gd name="T93" fmla="*/ 2147483647 h 1695"/>
              <a:gd name="T94" fmla="*/ 2147483647 w 4720"/>
              <a:gd name="T95" fmla="*/ 2147483647 h 1695"/>
              <a:gd name="T96" fmla="*/ 2147483647 w 4720"/>
              <a:gd name="T97" fmla="*/ 2147483647 h 1695"/>
              <a:gd name="T98" fmla="*/ 2147483647 w 4720"/>
              <a:gd name="T99" fmla="*/ 2147483647 h 1695"/>
              <a:gd name="T100" fmla="*/ 2147483647 w 4720"/>
              <a:gd name="T101" fmla="*/ 2147483647 h 1695"/>
              <a:gd name="T102" fmla="*/ 2147483647 w 4720"/>
              <a:gd name="T103" fmla="*/ 2147483647 h 1695"/>
              <a:gd name="T104" fmla="*/ 2147483647 w 4720"/>
              <a:gd name="T105" fmla="*/ 2147483647 h 1695"/>
              <a:gd name="T106" fmla="*/ 2147483647 w 4720"/>
              <a:gd name="T107" fmla="*/ 2147483647 h 1695"/>
              <a:gd name="T108" fmla="*/ 0 w 4720"/>
              <a:gd name="T109" fmla="*/ 2147483647 h 169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720"/>
              <a:gd name="T166" fmla="*/ 0 h 1695"/>
              <a:gd name="T167" fmla="*/ 4720 w 4720"/>
              <a:gd name="T168" fmla="*/ 1695 h 169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720" h="1695">
                <a:moveTo>
                  <a:pt x="0" y="624"/>
                </a:moveTo>
                <a:lnTo>
                  <a:pt x="0" y="560"/>
                </a:lnTo>
                <a:lnTo>
                  <a:pt x="1440" y="560"/>
                </a:lnTo>
                <a:lnTo>
                  <a:pt x="1440" y="624"/>
                </a:lnTo>
                <a:lnTo>
                  <a:pt x="1380" y="624"/>
                </a:lnTo>
                <a:lnTo>
                  <a:pt x="1312" y="696"/>
                </a:lnTo>
                <a:lnTo>
                  <a:pt x="1128" y="696"/>
                </a:lnTo>
                <a:lnTo>
                  <a:pt x="1016" y="752"/>
                </a:lnTo>
                <a:lnTo>
                  <a:pt x="768" y="752"/>
                </a:lnTo>
                <a:lnTo>
                  <a:pt x="760" y="800"/>
                </a:lnTo>
                <a:lnTo>
                  <a:pt x="920" y="1104"/>
                </a:lnTo>
                <a:lnTo>
                  <a:pt x="2416" y="1104"/>
                </a:lnTo>
                <a:lnTo>
                  <a:pt x="3952" y="584"/>
                </a:lnTo>
                <a:lnTo>
                  <a:pt x="3952" y="264"/>
                </a:lnTo>
                <a:lnTo>
                  <a:pt x="3912" y="184"/>
                </a:lnTo>
                <a:lnTo>
                  <a:pt x="3704" y="184"/>
                </a:lnTo>
                <a:lnTo>
                  <a:pt x="3616" y="120"/>
                </a:lnTo>
                <a:lnTo>
                  <a:pt x="3416" y="120"/>
                </a:lnTo>
                <a:lnTo>
                  <a:pt x="3336" y="64"/>
                </a:lnTo>
                <a:lnTo>
                  <a:pt x="3288" y="64"/>
                </a:lnTo>
                <a:lnTo>
                  <a:pt x="3288" y="0"/>
                </a:lnTo>
                <a:lnTo>
                  <a:pt x="4720" y="0"/>
                </a:lnTo>
                <a:lnTo>
                  <a:pt x="4720" y="80"/>
                </a:lnTo>
                <a:lnTo>
                  <a:pt x="4664" y="80"/>
                </a:lnTo>
                <a:lnTo>
                  <a:pt x="4576" y="136"/>
                </a:lnTo>
                <a:lnTo>
                  <a:pt x="4416" y="128"/>
                </a:lnTo>
                <a:lnTo>
                  <a:pt x="4280" y="184"/>
                </a:lnTo>
                <a:lnTo>
                  <a:pt x="4048" y="184"/>
                </a:lnTo>
                <a:lnTo>
                  <a:pt x="4048" y="248"/>
                </a:lnTo>
                <a:lnTo>
                  <a:pt x="4048" y="648"/>
                </a:lnTo>
                <a:lnTo>
                  <a:pt x="2552" y="1168"/>
                </a:lnTo>
                <a:lnTo>
                  <a:pt x="2552" y="1296"/>
                </a:lnTo>
                <a:lnTo>
                  <a:pt x="2800" y="1296"/>
                </a:lnTo>
                <a:lnTo>
                  <a:pt x="2880" y="1424"/>
                </a:lnTo>
                <a:lnTo>
                  <a:pt x="3088" y="1439"/>
                </a:lnTo>
                <a:lnTo>
                  <a:pt x="3136" y="1551"/>
                </a:lnTo>
                <a:lnTo>
                  <a:pt x="3216" y="1551"/>
                </a:lnTo>
                <a:lnTo>
                  <a:pt x="3216" y="1695"/>
                </a:lnTo>
                <a:lnTo>
                  <a:pt x="1760" y="1695"/>
                </a:lnTo>
                <a:lnTo>
                  <a:pt x="1760" y="1551"/>
                </a:lnTo>
                <a:lnTo>
                  <a:pt x="1832" y="1551"/>
                </a:lnTo>
                <a:lnTo>
                  <a:pt x="1912" y="1431"/>
                </a:lnTo>
                <a:lnTo>
                  <a:pt x="2112" y="1431"/>
                </a:lnTo>
                <a:lnTo>
                  <a:pt x="2216" y="1288"/>
                </a:lnTo>
                <a:lnTo>
                  <a:pt x="2416" y="1288"/>
                </a:lnTo>
                <a:lnTo>
                  <a:pt x="2416" y="1184"/>
                </a:lnTo>
                <a:lnTo>
                  <a:pt x="832" y="1184"/>
                </a:lnTo>
                <a:lnTo>
                  <a:pt x="664" y="824"/>
                </a:lnTo>
                <a:lnTo>
                  <a:pt x="664" y="752"/>
                </a:lnTo>
                <a:lnTo>
                  <a:pt x="504" y="752"/>
                </a:lnTo>
                <a:lnTo>
                  <a:pt x="432" y="752"/>
                </a:lnTo>
                <a:lnTo>
                  <a:pt x="336" y="688"/>
                </a:lnTo>
                <a:lnTo>
                  <a:pt x="160" y="688"/>
                </a:lnTo>
                <a:lnTo>
                  <a:pt x="78" y="654"/>
                </a:lnTo>
                <a:lnTo>
                  <a:pt x="0" y="624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A07704"/>
              </a:gs>
            </a:gsLst>
            <a:path path="rect">
              <a:fillToRect r="100000" b="10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2" dir="t"/>
          </a:scene3d>
          <a:sp3d extrusionH="176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lIns="0" tIns="0" rIns="0" bIns="0" anchor="ctr">
            <a:spAutoFit/>
            <a:flatTx/>
          </a:bodyPr>
          <a:lstStyle/>
          <a:p>
            <a:endParaRPr lang="zh-CN" altLang="en-US"/>
          </a:p>
        </p:txBody>
      </p:sp>
      <p:sp>
        <p:nvSpPr>
          <p:cNvPr id="128005" name="AutoShape 5"/>
          <p:cNvSpPr>
            <a:spLocks noChangeArrowheads="1"/>
          </p:cNvSpPr>
          <p:nvPr/>
        </p:nvSpPr>
        <p:spPr bwMode="auto">
          <a:xfrm>
            <a:off x="1547813" y="3500438"/>
            <a:ext cx="1079500" cy="863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/>
              <a:t>利</a:t>
            </a:r>
          </a:p>
        </p:txBody>
      </p:sp>
      <p:sp>
        <p:nvSpPr>
          <p:cNvPr id="128006" name="AutoShape 6"/>
          <p:cNvSpPr>
            <a:spLocks noChangeArrowheads="1"/>
          </p:cNvSpPr>
          <p:nvPr/>
        </p:nvSpPr>
        <p:spPr bwMode="auto">
          <a:xfrm>
            <a:off x="6516688" y="2636838"/>
            <a:ext cx="1079500" cy="863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3200">
                <a:solidFill>
                  <a:schemeClr val="bg1"/>
                </a:solidFill>
              </a:rPr>
              <a:t>义</a:t>
            </a:r>
          </a:p>
        </p:txBody>
      </p:sp>
      <p:sp>
        <p:nvSpPr>
          <p:cNvPr id="8" name="矩形 7"/>
          <p:cNvSpPr/>
          <p:nvPr/>
        </p:nvSpPr>
        <p:spPr>
          <a:xfrm>
            <a:off x="395288" y="115888"/>
            <a:ext cx="6500812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zh-CN" altLang="en-US" sz="3600" kern="0" dirty="0">
                <a:solidFill>
                  <a:srgbClr val="FF0000"/>
                </a:solidFill>
                <a:ea typeface="黑体" pitchFamily="49" charset="-122"/>
              </a:rPr>
              <a:t>机制的力量</a:t>
            </a:r>
            <a:r>
              <a:rPr lang="en-US" altLang="zh-CN" sz="3600" kern="0" dirty="0">
                <a:solidFill>
                  <a:srgbClr val="FF0000"/>
                </a:solidFill>
                <a:ea typeface="黑体" pitchFamily="49" charset="-122"/>
              </a:rPr>
              <a:t>——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5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5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5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5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5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5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5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5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485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514600" y="6635750"/>
            <a:ext cx="1905000" cy="222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fld id="{F01ABEB9-E971-4AB2-8FCA-1CD90EB50283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41</a:t>
            </a:fld>
            <a:endParaRPr lang="en-US" altLang="zh-CN" sz="900">
              <a:solidFill>
                <a:schemeClr val="hlink"/>
              </a:solidFill>
              <a:latin typeface="Arial" pitchFamily="34" charset="0"/>
              <a:ea typeface="+mn-ea"/>
            </a:endParaRPr>
          </a:p>
        </p:txBody>
      </p:sp>
      <p:sp>
        <p:nvSpPr>
          <p:cNvPr id="86568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619250" y="1196975"/>
            <a:ext cx="6310313" cy="4446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81000" indent="-381000">
              <a:buFont typeface="Wingdings" pitchFamily="2" charset="2"/>
              <a:buNone/>
            </a:pPr>
            <a:r>
              <a:rPr lang="zh-CN" altLang="en-US" smtClean="0">
                <a:solidFill>
                  <a:srgbClr val="FF0000"/>
                </a:solidFill>
                <a:ea typeface="黑体" pitchFamily="49" charset="-122"/>
              </a:rPr>
              <a:t>小结：</a:t>
            </a:r>
            <a:endParaRPr lang="zh-CN" altLang="en-US" smtClean="0">
              <a:solidFill>
                <a:srgbClr val="FF0000"/>
              </a:solidFill>
            </a:endParaRPr>
          </a:p>
          <a:p>
            <a:pPr marL="381000" indent="-381000">
              <a:buFont typeface="Wingdings" pitchFamily="2" charset="2"/>
              <a:buNone/>
            </a:pPr>
            <a:endParaRPr lang="zh-CN" altLang="en-US" smtClean="0">
              <a:solidFill>
                <a:srgbClr val="FF0000"/>
              </a:solidFill>
            </a:endParaRPr>
          </a:p>
          <a:p>
            <a:pPr marL="381000" indent="-381000">
              <a:buFont typeface="Wingdings" pitchFamily="2" charset="2"/>
              <a:buNone/>
            </a:pPr>
            <a:r>
              <a:rPr lang="zh-CN" altLang="en-US" smtClean="0">
                <a:solidFill>
                  <a:srgbClr val="FF0000"/>
                </a:solidFill>
              </a:rPr>
              <a:t>　机制的本质是什么？</a:t>
            </a:r>
          </a:p>
          <a:p>
            <a:pPr marL="381000" indent="-381000">
              <a:buFont typeface="Wingdings" pitchFamily="2" charset="2"/>
              <a:buNone/>
            </a:pPr>
            <a:r>
              <a:rPr lang="zh-CN" altLang="en-US" smtClean="0"/>
              <a:t>　　　</a:t>
            </a:r>
            <a:endParaRPr lang="en-US" altLang="zh-CN" smtClean="0"/>
          </a:p>
          <a:p>
            <a:pPr marL="381000" indent="-381000">
              <a:buFont typeface="Wingdings" pitchFamily="2" charset="2"/>
              <a:buNone/>
            </a:pPr>
            <a:r>
              <a:rPr lang="en-US" altLang="zh-CN" smtClean="0"/>
              <a:t>            </a:t>
            </a:r>
            <a:r>
              <a:rPr lang="en-US" altLang="zh-CN" smtClean="0">
                <a:solidFill>
                  <a:schemeClr val="tx1"/>
                </a:solidFill>
              </a:rPr>
              <a:t>1</a:t>
            </a:r>
            <a:r>
              <a:rPr lang="zh-CN" altLang="en-US" smtClean="0">
                <a:solidFill>
                  <a:schemeClr val="tx1"/>
                </a:solidFill>
              </a:rPr>
              <a:t>、机制遏制人性的弱点</a:t>
            </a:r>
            <a:endParaRPr lang="en-US" altLang="zh-CN" smtClean="0">
              <a:solidFill>
                <a:schemeClr val="tx1"/>
              </a:solidFill>
            </a:endParaRPr>
          </a:p>
          <a:p>
            <a:pPr marL="381000" indent="-381000">
              <a:buFont typeface="Wingdings" pitchFamily="2" charset="2"/>
              <a:buNone/>
            </a:pPr>
            <a:endParaRPr lang="zh-CN" altLang="en-US" smtClean="0">
              <a:solidFill>
                <a:schemeClr val="tx1"/>
              </a:solidFill>
            </a:endParaRPr>
          </a:p>
          <a:p>
            <a:pPr marL="381000" indent="-381000">
              <a:buFont typeface="Wingdings" pitchFamily="2" charset="2"/>
              <a:buNone/>
            </a:pPr>
            <a:r>
              <a:rPr lang="zh-CN" altLang="en-US" smtClean="0">
                <a:solidFill>
                  <a:schemeClr val="tx1"/>
                </a:solidFill>
              </a:rPr>
              <a:t>　　　</a:t>
            </a:r>
            <a:r>
              <a:rPr lang="en-US" altLang="zh-CN" smtClean="0">
                <a:solidFill>
                  <a:schemeClr val="tx1"/>
                </a:solidFill>
              </a:rPr>
              <a:t>2</a:t>
            </a:r>
            <a:r>
              <a:rPr lang="zh-CN" altLang="en-US" smtClean="0">
                <a:solidFill>
                  <a:schemeClr val="tx1"/>
                </a:solidFill>
              </a:rPr>
              <a:t>、机制弘扬人性的优点</a:t>
            </a:r>
          </a:p>
        </p:txBody>
      </p:sp>
      <p:sp>
        <p:nvSpPr>
          <p:cNvPr id="129028" name="Picture 5" descr="u=2444369505,584388587&amp;gp=12"/>
          <p:cNvSpPr>
            <a:spLocks noChangeAspect="1" noChangeArrowheads="1"/>
          </p:cNvSpPr>
          <p:nvPr/>
        </p:nvSpPr>
        <p:spPr bwMode="auto">
          <a:xfrm>
            <a:off x="3779838" y="3573463"/>
            <a:ext cx="3313112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5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5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5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5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5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5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5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5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6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56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56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689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3"/>
          <p:cNvSpPr txBox="1">
            <a:spLocks noChangeArrowheads="1"/>
          </p:cNvSpPr>
          <p:nvPr/>
        </p:nvSpPr>
        <p:spPr bwMode="auto">
          <a:xfrm>
            <a:off x="4572000" y="4508500"/>
            <a:ext cx="18097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zh-CN" altLang="zh-CN" sz="20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0051" name="TextBox 7"/>
          <p:cNvSpPr txBox="1">
            <a:spLocks noChangeArrowheads="1"/>
          </p:cNvSpPr>
          <p:nvPr/>
        </p:nvSpPr>
        <p:spPr bwMode="auto">
          <a:xfrm>
            <a:off x="684213" y="1557338"/>
            <a:ext cx="8208962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000">
                <a:solidFill>
                  <a:srgbClr val="0039AC"/>
                </a:solidFill>
                <a:latin typeface="宋体" pitchFamily="2" charset="-122"/>
              </a:rPr>
              <a:t>答案在这里</a:t>
            </a:r>
            <a:endParaRPr lang="en-US" altLang="zh-CN" sz="6000">
              <a:solidFill>
                <a:srgbClr val="0039AC"/>
              </a:solidFill>
              <a:latin typeface="宋体" pitchFamily="2" charset="-122"/>
            </a:endParaRPr>
          </a:p>
          <a:p>
            <a:r>
              <a:rPr lang="en-US" altLang="zh-CN" sz="8800">
                <a:solidFill>
                  <a:srgbClr val="FF0000"/>
                </a:solidFill>
                <a:latin typeface="宋体" pitchFamily="2" charset="-122"/>
              </a:rPr>
              <a:t>5K</a:t>
            </a:r>
            <a:r>
              <a:rPr lang="zh-CN" altLang="en-US" sz="8800">
                <a:solidFill>
                  <a:srgbClr val="FF0000"/>
                </a:solidFill>
                <a:latin typeface="宋体" pitchFamily="2" charset="-122"/>
              </a:rPr>
              <a:t>目标执行系统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灯片编号占位符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514600" y="6635750"/>
            <a:ext cx="1905000" cy="222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fld id="{13310ECB-2DEE-4123-A937-91F9FB6D0BB9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43</a:t>
            </a:fld>
            <a:endParaRPr lang="en-US" altLang="zh-CN" sz="900">
              <a:solidFill>
                <a:schemeClr val="hlink"/>
              </a:solidFill>
              <a:latin typeface="Arial" pitchFamily="34" charset="0"/>
              <a:ea typeface="+mn-ea"/>
            </a:endParaRPr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3455988" cy="679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en-US" altLang="zh-CN" b="0" smtClean="0">
                <a:latin typeface="黑体" pitchFamily="49" charset="-122"/>
                <a:ea typeface="黑体" pitchFamily="49" charset="-122"/>
              </a:rPr>
              <a:t> 5k</a:t>
            </a:r>
            <a:r>
              <a:rPr lang="zh-CN" altLang="en-US" b="0" smtClean="0">
                <a:latin typeface="黑体" pitchFamily="49" charset="-122"/>
                <a:ea typeface="黑体" pitchFamily="49" charset="-122"/>
              </a:rPr>
              <a:t>运营口诀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1188" y="1123950"/>
            <a:ext cx="7561262" cy="4926013"/>
            <a:chOff x="385" y="714"/>
            <a:chExt cx="4944" cy="3231"/>
          </a:xfrm>
        </p:grpSpPr>
        <p:sp>
          <p:nvSpPr>
            <p:cNvPr id="9396228" name="Oval 4"/>
            <p:cNvSpPr>
              <a:spLocks noChangeArrowheads="1"/>
            </p:cNvSpPr>
            <p:nvPr/>
          </p:nvSpPr>
          <p:spPr bwMode="auto">
            <a:xfrm>
              <a:off x="1643" y="1333"/>
              <a:ext cx="2383" cy="234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zh-CN" altLang="en-US" sz="3200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228" y="1917"/>
              <a:ext cx="1213" cy="1262"/>
              <a:chOff x="2016" y="1920"/>
              <a:chExt cx="1680" cy="1680"/>
            </a:xfrm>
          </p:grpSpPr>
          <p:sp>
            <p:nvSpPr>
              <p:cNvPr id="131123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42E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endParaRPr lang="zh-CN" altLang="en-US" sz="3200"/>
              </a:p>
            </p:txBody>
          </p:sp>
          <p:sp>
            <p:nvSpPr>
              <p:cNvPr id="131124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905 w 1321"/>
                  <a:gd name="T1" fmla="*/ 44 h 712"/>
                  <a:gd name="T2" fmla="*/ 916 w 1321"/>
                  <a:gd name="T3" fmla="*/ 48 h 712"/>
                  <a:gd name="T4" fmla="*/ 919 w 1321"/>
                  <a:gd name="T5" fmla="*/ 53 h 712"/>
                  <a:gd name="T6" fmla="*/ 914 w 1321"/>
                  <a:gd name="T7" fmla="*/ 57 h 712"/>
                  <a:gd name="T8" fmla="*/ 903 w 1321"/>
                  <a:gd name="T9" fmla="*/ 61 h 712"/>
                  <a:gd name="T10" fmla="*/ 885 w 1321"/>
                  <a:gd name="T11" fmla="*/ 64 h 712"/>
                  <a:gd name="T12" fmla="*/ 861 w 1321"/>
                  <a:gd name="T13" fmla="*/ 67 h 712"/>
                  <a:gd name="T14" fmla="*/ 832 w 1321"/>
                  <a:gd name="T15" fmla="*/ 69 h 712"/>
                  <a:gd name="T16" fmla="*/ 798 w 1321"/>
                  <a:gd name="T17" fmla="*/ 72 h 712"/>
                  <a:gd name="T18" fmla="*/ 759 w 1321"/>
                  <a:gd name="T19" fmla="*/ 74 h 712"/>
                  <a:gd name="T20" fmla="*/ 717 w 1321"/>
                  <a:gd name="T21" fmla="*/ 75 h 712"/>
                  <a:gd name="T22" fmla="*/ 673 w 1321"/>
                  <a:gd name="T23" fmla="*/ 76 h 712"/>
                  <a:gd name="T24" fmla="*/ 624 w 1321"/>
                  <a:gd name="T25" fmla="*/ 77 h 712"/>
                  <a:gd name="T26" fmla="*/ 574 w 1321"/>
                  <a:gd name="T27" fmla="*/ 78 h 712"/>
                  <a:gd name="T28" fmla="*/ 553 w 1321"/>
                  <a:gd name="T29" fmla="*/ 79 h 712"/>
                  <a:gd name="T30" fmla="*/ 331 w 1321"/>
                  <a:gd name="T31" fmla="*/ 79 h 712"/>
                  <a:gd name="T32" fmla="*/ 328 w 1321"/>
                  <a:gd name="T33" fmla="*/ 79 h 712"/>
                  <a:gd name="T34" fmla="*/ 284 w 1321"/>
                  <a:gd name="T35" fmla="*/ 78 h 712"/>
                  <a:gd name="T36" fmla="*/ 242 w 1321"/>
                  <a:gd name="T37" fmla="*/ 77 h 712"/>
                  <a:gd name="T38" fmla="*/ 203 w 1321"/>
                  <a:gd name="T39" fmla="*/ 77 h 712"/>
                  <a:gd name="T40" fmla="*/ 165 w 1321"/>
                  <a:gd name="T41" fmla="*/ 75 h 712"/>
                  <a:gd name="T42" fmla="*/ 129 w 1321"/>
                  <a:gd name="T43" fmla="*/ 75 h 712"/>
                  <a:gd name="T44" fmla="*/ 100 w 1321"/>
                  <a:gd name="T45" fmla="*/ 73 h 712"/>
                  <a:gd name="T46" fmla="*/ 71 w 1321"/>
                  <a:gd name="T47" fmla="*/ 71 h 712"/>
                  <a:gd name="T48" fmla="*/ 48 w 1321"/>
                  <a:gd name="T49" fmla="*/ 69 h 712"/>
                  <a:gd name="T50" fmla="*/ 26 w 1321"/>
                  <a:gd name="T51" fmla="*/ 67 h 712"/>
                  <a:gd name="T52" fmla="*/ 18 w 1321"/>
                  <a:gd name="T53" fmla="*/ 64 h 712"/>
                  <a:gd name="T54" fmla="*/ 6 w 1321"/>
                  <a:gd name="T55" fmla="*/ 61 h 712"/>
                  <a:gd name="T56" fmla="*/ 0 w 1321"/>
                  <a:gd name="T57" fmla="*/ 58 h 712"/>
                  <a:gd name="T58" fmla="*/ 0 w 1321"/>
                  <a:gd name="T59" fmla="*/ 57 h 712"/>
                  <a:gd name="T60" fmla="*/ 4 w 1321"/>
                  <a:gd name="T61" fmla="*/ 53 h 712"/>
                  <a:gd name="T62" fmla="*/ 16 w 1321"/>
                  <a:gd name="T63" fmla="*/ 48 h 712"/>
                  <a:gd name="T64" fmla="*/ 32 w 1321"/>
                  <a:gd name="T65" fmla="*/ 41 h 712"/>
                  <a:gd name="T66" fmla="*/ 67 w 1321"/>
                  <a:gd name="T67" fmla="*/ 33 h 712"/>
                  <a:gd name="T68" fmla="*/ 104 w 1321"/>
                  <a:gd name="T69" fmla="*/ 26 h 712"/>
                  <a:gd name="T70" fmla="*/ 142 w 1321"/>
                  <a:gd name="T71" fmla="*/ 19 h 712"/>
                  <a:gd name="T72" fmla="*/ 187 w 1321"/>
                  <a:gd name="T73" fmla="*/ 13 h 712"/>
                  <a:gd name="T74" fmla="*/ 237 w 1321"/>
                  <a:gd name="T75" fmla="*/ 9 h 712"/>
                  <a:gd name="T76" fmla="*/ 288 w 1321"/>
                  <a:gd name="T77" fmla="*/ 4 h 712"/>
                  <a:gd name="T78" fmla="*/ 346 w 1321"/>
                  <a:gd name="T79" fmla="*/ 4 h 712"/>
                  <a:gd name="T80" fmla="*/ 404 w 1321"/>
                  <a:gd name="T81" fmla="*/ 4 h 712"/>
                  <a:gd name="T82" fmla="*/ 465 w 1321"/>
                  <a:gd name="T83" fmla="*/ 0 h 712"/>
                  <a:gd name="T84" fmla="*/ 465 w 1321"/>
                  <a:gd name="T85" fmla="*/ 0 h 712"/>
                  <a:gd name="T86" fmla="*/ 528 w 1321"/>
                  <a:gd name="T87" fmla="*/ 4 h 712"/>
                  <a:gd name="T88" fmla="*/ 589 w 1321"/>
                  <a:gd name="T89" fmla="*/ 4 h 712"/>
                  <a:gd name="T90" fmla="*/ 648 w 1321"/>
                  <a:gd name="T91" fmla="*/ 5 h 712"/>
                  <a:gd name="T92" fmla="*/ 703 w 1321"/>
                  <a:gd name="T93" fmla="*/ 10 h 712"/>
                  <a:gd name="T94" fmla="*/ 752 w 1321"/>
                  <a:gd name="T95" fmla="*/ 15 h 712"/>
                  <a:gd name="T96" fmla="*/ 799 w 1321"/>
                  <a:gd name="T97" fmla="*/ 21 h 712"/>
                  <a:gd name="T98" fmla="*/ 840 w 1321"/>
                  <a:gd name="T99" fmla="*/ 28 h 712"/>
                  <a:gd name="T100" fmla="*/ 875 w 1321"/>
                  <a:gd name="T101" fmla="*/ 36 h 712"/>
                  <a:gd name="T102" fmla="*/ 905 w 1321"/>
                  <a:gd name="T103" fmla="*/ 44 h 712"/>
                  <a:gd name="T104" fmla="*/ 905 w 1321"/>
                  <a:gd name="T105" fmla="*/ 4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9396232" name="Text Box 8"/>
            <p:cNvSpPr txBox="1">
              <a:spLocks noChangeArrowheads="1"/>
            </p:cNvSpPr>
            <p:nvPr/>
          </p:nvSpPr>
          <p:spPr bwMode="gray">
            <a:xfrm>
              <a:off x="2396" y="2401"/>
              <a:ext cx="92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zh-CN" altLang="en-US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战略目标</a:t>
              </a: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587" y="1107"/>
              <a:ext cx="412" cy="389"/>
              <a:chOff x="2640" y="1088"/>
              <a:chExt cx="439" cy="415"/>
            </a:xfrm>
          </p:grpSpPr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9396235" name="Oval 11"/>
                <p:cNvSpPr>
                  <a:spLocks noChangeArrowheads="1"/>
                </p:cNvSpPr>
                <p:nvPr/>
              </p:nvSpPr>
              <p:spPr bwMode="gray">
                <a:xfrm>
                  <a:off x="2014" y="1918"/>
                  <a:ext cx="1682" cy="16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235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  <a:buFont typeface="Wingdings" pitchFamily="2" charset="2"/>
                    <a:buNone/>
                    <a:defRPr/>
                  </a:pPr>
                  <a:endParaRPr lang="zh-CN" altLang="en-US" sz="3200"/>
                </a:p>
              </p:txBody>
            </p:sp>
            <p:sp>
              <p:nvSpPr>
                <p:cNvPr id="131122" name="Freeform 1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05 w 1321"/>
                    <a:gd name="T1" fmla="*/ 44 h 712"/>
                    <a:gd name="T2" fmla="*/ 916 w 1321"/>
                    <a:gd name="T3" fmla="*/ 48 h 712"/>
                    <a:gd name="T4" fmla="*/ 919 w 1321"/>
                    <a:gd name="T5" fmla="*/ 53 h 712"/>
                    <a:gd name="T6" fmla="*/ 914 w 1321"/>
                    <a:gd name="T7" fmla="*/ 57 h 712"/>
                    <a:gd name="T8" fmla="*/ 903 w 1321"/>
                    <a:gd name="T9" fmla="*/ 61 h 712"/>
                    <a:gd name="T10" fmla="*/ 885 w 1321"/>
                    <a:gd name="T11" fmla="*/ 64 h 712"/>
                    <a:gd name="T12" fmla="*/ 861 w 1321"/>
                    <a:gd name="T13" fmla="*/ 67 h 712"/>
                    <a:gd name="T14" fmla="*/ 832 w 1321"/>
                    <a:gd name="T15" fmla="*/ 69 h 712"/>
                    <a:gd name="T16" fmla="*/ 798 w 1321"/>
                    <a:gd name="T17" fmla="*/ 72 h 712"/>
                    <a:gd name="T18" fmla="*/ 759 w 1321"/>
                    <a:gd name="T19" fmla="*/ 74 h 712"/>
                    <a:gd name="T20" fmla="*/ 717 w 1321"/>
                    <a:gd name="T21" fmla="*/ 75 h 712"/>
                    <a:gd name="T22" fmla="*/ 673 w 1321"/>
                    <a:gd name="T23" fmla="*/ 76 h 712"/>
                    <a:gd name="T24" fmla="*/ 624 w 1321"/>
                    <a:gd name="T25" fmla="*/ 77 h 712"/>
                    <a:gd name="T26" fmla="*/ 574 w 1321"/>
                    <a:gd name="T27" fmla="*/ 78 h 712"/>
                    <a:gd name="T28" fmla="*/ 553 w 1321"/>
                    <a:gd name="T29" fmla="*/ 79 h 712"/>
                    <a:gd name="T30" fmla="*/ 331 w 1321"/>
                    <a:gd name="T31" fmla="*/ 79 h 712"/>
                    <a:gd name="T32" fmla="*/ 328 w 1321"/>
                    <a:gd name="T33" fmla="*/ 79 h 712"/>
                    <a:gd name="T34" fmla="*/ 284 w 1321"/>
                    <a:gd name="T35" fmla="*/ 78 h 712"/>
                    <a:gd name="T36" fmla="*/ 242 w 1321"/>
                    <a:gd name="T37" fmla="*/ 77 h 712"/>
                    <a:gd name="T38" fmla="*/ 203 w 1321"/>
                    <a:gd name="T39" fmla="*/ 77 h 712"/>
                    <a:gd name="T40" fmla="*/ 165 w 1321"/>
                    <a:gd name="T41" fmla="*/ 75 h 712"/>
                    <a:gd name="T42" fmla="*/ 129 w 1321"/>
                    <a:gd name="T43" fmla="*/ 75 h 712"/>
                    <a:gd name="T44" fmla="*/ 100 w 1321"/>
                    <a:gd name="T45" fmla="*/ 73 h 712"/>
                    <a:gd name="T46" fmla="*/ 71 w 1321"/>
                    <a:gd name="T47" fmla="*/ 71 h 712"/>
                    <a:gd name="T48" fmla="*/ 48 w 1321"/>
                    <a:gd name="T49" fmla="*/ 69 h 712"/>
                    <a:gd name="T50" fmla="*/ 26 w 1321"/>
                    <a:gd name="T51" fmla="*/ 67 h 712"/>
                    <a:gd name="T52" fmla="*/ 18 w 1321"/>
                    <a:gd name="T53" fmla="*/ 64 h 712"/>
                    <a:gd name="T54" fmla="*/ 6 w 1321"/>
                    <a:gd name="T55" fmla="*/ 61 h 712"/>
                    <a:gd name="T56" fmla="*/ 0 w 1321"/>
                    <a:gd name="T57" fmla="*/ 58 h 712"/>
                    <a:gd name="T58" fmla="*/ 0 w 1321"/>
                    <a:gd name="T59" fmla="*/ 57 h 712"/>
                    <a:gd name="T60" fmla="*/ 4 w 1321"/>
                    <a:gd name="T61" fmla="*/ 53 h 712"/>
                    <a:gd name="T62" fmla="*/ 16 w 1321"/>
                    <a:gd name="T63" fmla="*/ 48 h 712"/>
                    <a:gd name="T64" fmla="*/ 32 w 1321"/>
                    <a:gd name="T65" fmla="*/ 41 h 712"/>
                    <a:gd name="T66" fmla="*/ 67 w 1321"/>
                    <a:gd name="T67" fmla="*/ 33 h 712"/>
                    <a:gd name="T68" fmla="*/ 104 w 1321"/>
                    <a:gd name="T69" fmla="*/ 26 h 712"/>
                    <a:gd name="T70" fmla="*/ 142 w 1321"/>
                    <a:gd name="T71" fmla="*/ 19 h 712"/>
                    <a:gd name="T72" fmla="*/ 187 w 1321"/>
                    <a:gd name="T73" fmla="*/ 13 h 712"/>
                    <a:gd name="T74" fmla="*/ 237 w 1321"/>
                    <a:gd name="T75" fmla="*/ 9 h 712"/>
                    <a:gd name="T76" fmla="*/ 288 w 1321"/>
                    <a:gd name="T77" fmla="*/ 4 h 712"/>
                    <a:gd name="T78" fmla="*/ 346 w 1321"/>
                    <a:gd name="T79" fmla="*/ 4 h 712"/>
                    <a:gd name="T80" fmla="*/ 404 w 1321"/>
                    <a:gd name="T81" fmla="*/ 4 h 712"/>
                    <a:gd name="T82" fmla="*/ 465 w 1321"/>
                    <a:gd name="T83" fmla="*/ 0 h 712"/>
                    <a:gd name="T84" fmla="*/ 465 w 1321"/>
                    <a:gd name="T85" fmla="*/ 0 h 712"/>
                    <a:gd name="T86" fmla="*/ 528 w 1321"/>
                    <a:gd name="T87" fmla="*/ 4 h 712"/>
                    <a:gd name="T88" fmla="*/ 589 w 1321"/>
                    <a:gd name="T89" fmla="*/ 4 h 712"/>
                    <a:gd name="T90" fmla="*/ 648 w 1321"/>
                    <a:gd name="T91" fmla="*/ 5 h 712"/>
                    <a:gd name="T92" fmla="*/ 703 w 1321"/>
                    <a:gd name="T93" fmla="*/ 10 h 712"/>
                    <a:gd name="T94" fmla="*/ 752 w 1321"/>
                    <a:gd name="T95" fmla="*/ 15 h 712"/>
                    <a:gd name="T96" fmla="*/ 799 w 1321"/>
                    <a:gd name="T97" fmla="*/ 21 h 712"/>
                    <a:gd name="T98" fmla="*/ 840 w 1321"/>
                    <a:gd name="T99" fmla="*/ 28 h 712"/>
                    <a:gd name="T100" fmla="*/ 875 w 1321"/>
                    <a:gd name="T101" fmla="*/ 36 h 712"/>
                    <a:gd name="T102" fmla="*/ 905 w 1321"/>
                    <a:gd name="T103" fmla="*/ 44 h 712"/>
                    <a:gd name="T104" fmla="*/ 905 w 1321"/>
                    <a:gd name="T105" fmla="*/ 4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9396237" name="Text Box 13"/>
              <p:cNvSpPr txBox="1">
                <a:spLocks noChangeArrowheads="1"/>
              </p:cNvSpPr>
              <p:nvPr/>
            </p:nvSpPr>
            <p:spPr bwMode="gray">
              <a:xfrm>
                <a:off x="2655" y="1153"/>
                <a:ext cx="424" cy="3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buFont typeface="Wingdings" pitchFamily="2" charset="2"/>
                  <a:buNone/>
                  <a:defRPr/>
                </a:pPr>
                <a:r>
                  <a:rPr lang="en-US" altLang="zh-CN" sz="24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</a:rPr>
                  <a:t>k2</a:t>
                </a:r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2209" y="3065"/>
              <a:ext cx="188" cy="165"/>
              <a:chOff x="2236" y="3191"/>
              <a:chExt cx="201" cy="176"/>
            </a:xfrm>
          </p:grpSpPr>
          <p:sp>
            <p:nvSpPr>
              <p:cNvPr id="131117" name="Oval 15"/>
              <p:cNvSpPr>
                <a:spLocks noChangeArrowheads="1"/>
              </p:cNvSpPr>
              <p:nvPr/>
            </p:nvSpPr>
            <p:spPr bwMode="gray">
              <a:xfrm rot="-3372907">
                <a:off x="2237" y="3284"/>
                <a:ext cx="82" cy="88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777777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endParaRPr lang="zh-CN" altLang="en-US" sz="3200"/>
              </a:p>
            </p:txBody>
          </p:sp>
          <p:sp>
            <p:nvSpPr>
              <p:cNvPr id="131118" name="Oval 16"/>
              <p:cNvSpPr>
                <a:spLocks noChangeArrowheads="1"/>
              </p:cNvSpPr>
              <p:nvPr/>
            </p:nvSpPr>
            <p:spPr bwMode="gray">
              <a:xfrm rot="-3372907">
                <a:off x="2353" y="3191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777777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endParaRPr lang="zh-CN" altLang="en-US" sz="3200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1823" y="3221"/>
              <a:ext cx="405" cy="405"/>
              <a:chOff x="1824" y="3357"/>
              <a:chExt cx="432" cy="432"/>
            </a:xfrm>
          </p:grpSpPr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9396243" name="Oval 19"/>
                <p:cNvSpPr>
                  <a:spLocks noChangeArrowheads="1"/>
                </p:cNvSpPr>
                <p:nvPr/>
              </p:nvSpPr>
              <p:spPr bwMode="gray">
                <a:xfrm>
                  <a:off x="2014" y="1921"/>
                  <a:ext cx="1684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  <a:buFont typeface="Wingdings" pitchFamily="2" charset="2"/>
                    <a:buNone/>
                    <a:defRPr/>
                  </a:pPr>
                  <a:endParaRPr lang="zh-CN" altLang="en-US" sz="3200"/>
                </a:p>
              </p:txBody>
            </p:sp>
            <p:sp>
              <p:nvSpPr>
                <p:cNvPr id="131116" name="Freeform 2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05 w 1321"/>
                    <a:gd name="T1" fmla="*/ 44 h 712"/>
                    <a:gd name="T2" fmla="*/ 916 w 1321"/>
                    <a:gd name="T3" fmla="*/ 48 h 712"/>
                    <a:gd name="T4" fmla="*/ 919 w 1321"/>
                    <a:gd name="T5" fmla="*/ 53 h 712"/>
                    <a:gd name="T6" fmla="*/ 914 w 1321"/>
                    <a:gd name="T7" fmla="*/ 57 h 712"/>
                    <a:gd name="T8" fmla="*/ 903 w 1321"/>
                    <a:gd name="T9" fmla="*/ 61 h 712"/>
                    <a:gd name="T10" fmla="*/ 885 w 1321"/>
                    <a:gd name="T11" fmla="*/ 64 h 712"/>
                    <a:gd name="T12" fmla="*/ 861 w 1321"/>
                    <a:gd name="T13" fmla="*/ 67 h 712"/>
                    <a:gd name="T14" fmla="*/ 832 w 1321"/>
                    <a:gd name="T15" fmla="*/ 69 h 712"/>
                    <a:gd name="T16" fmla="*/ 798 w 1321"/>
                    <a:gd name="T17" fmla="*/ 72 h 712"/>
                    <a:gd name="T18" fmla="*/ 759 w 1321"/>
                    <a:gd name="T19" fmla="*/ 74 h 712"/>
                    <a:gd name="T20" fmla="*/ 717 w 1321"/>
                    <a:gd name="T21" fmla="*/ 75 h 712"/>
                    <a:gd name="T22" fmla="*/ 673 w 1321"/>
                    <a:gd name="T23" fmla="*/ 76 h 712"/>
                    <a:gd name="T24" fmla="*/ 624 w 1321"/>
                    <a:gd name="T25" fmla="*/ 77 h 712"/>
                    <a:gd name="T26" fmla="*/ 574 w 1321"/>
                    <a:gd name="T27" fmla="*/ 78 h 712"/>
                    <a:gd name="T28" fmla="*/ 553 w 1321"/>
                    <a:gd name="T29" fmla="*/ 79 h 712"/>
                    <a:gd name="T30" fmla="*/ 331 w 1321"/>
                    <a:gd name="T31" fmla="*/ 79 h 712"/>
                    <a:gd name="T32" fmla="*/ 328 w 1321"/>
                    <a:gd name="T33" fmla="*/ 79 h 712"/>
                    <a:gd name="T34" fmla="*/ 284 w 1321"/>
                    <a:gd name="T35" fmla="*/ 78 h 712"/>
                    <a:gd name="T36" fmla="*/ 242 w 1321"/>
                    <a:gd name="T37" fmla="*/ 77 h 712"/>
                    <a:gd name="T38" fmla="*/ 203 w 1321"/>
                    <a:gd name="T39" fmla="*/ 77 h 712"/>
                    <a:gd name="T40" fmla="*/ 165 w 1321"/>
                    <a:gd name="T41" fmla="*/ 75 h 712"/>
                    <a:gd name="T42" fmla="*/ 129 w 1321"/>
                    <a:gd name="T43" fmla="*/ 75 h 712"/>
                    <a:gd name="T44" fmla="*/ 100 w 1321"/>
                    <a:gd name="T45" fmla="*/ 73 h 712"/>
                    <a:gd name="T46" fmla="*/ 71 w 1321"/>
                    <a:gd name="T47" fmla="*/ 71 h 712"/>
                    <a:gd name="T48" fmla="*/ 48 w 1321"/>
                    <a:gd name="T49" fmla="*/ 69 h 712"/>
                    <a:gd name="T50" fmla="*/ 26 w 1321"/>
                    <a:gd name="T51" fmla="*/ 67 h 712"/>
                    <a:gd name="T52" fmla="*/ 18 w 1321"/>
                    <a:gd name="T53" fmla="*/ 64 h 712"/>
                    <a:gd name="T54" fmla="*/ 6 w 1321"/>
                    <a:gd name="T55" fmla="*/ 61 h 712"/>
                    <a:gd name="T56" fmla="*/ 0 w 1321"/>
                    <a:gd name="T57" fmla="*/ 58 h 712"/>
                    <a:gd name="T58" fmla="*/ 0 w 1321"/>
                    <a:gd name="T59" fmla="*/ 57 h 712"/>
                    <a:gd name="T60" fmla="*/ 4 w 1321"/>
                    <a:gd name="T61" fmla="*/ 53 h 712"/>
                    <a:gd name="T62" fmla="*/ 16 w 1321"/>
                    <a:gd name="T63" fmla="*/ 48 h 712"/>
                    <a:gd name="T64" fmla="*/ 32 w 1321"/>
                    <a:gd name="T65" fmla="*/ 41 h 712"/>
                    <a:gd name="T66" fmla="*/ 67 w 1321"/>
                    <a:gd name="T67" fmla="*/ 33 h 712"/>
                    <a:gd name="T68" fmla="*/ 104 w 1321"/>
                    <a:gd name="T69" fmla="*/ 26 h 712"/>
                    <a:gd name="T70" fmla="*/ 142 w 1321"/>
                    <a:gd name="T71" fmla="*/ 19 h 712"/>
                    <a:gd name="T72" fmla="*/ 187 w 1321"/>
                    <a:gd name="T73" fmla="*/ 13 h 712"/>
                    <a:gd name="T74" fmla="*/ 237 w 1321"/>
                    <a:gd name="T75" fmla="*/ 9 h 712"/>
                    <a:gd name="T76" fmla="*/ 288 w 1321"/>
                    <a:gd name="T77" fmla="*/ 4 h 712"/>
                    <a:gd name="T78" fmla="*/ 346 w 1321"/>
                    <a:gd name="T79" fmla="*/ 4 h 712"/>
                    <a:gd name="T80" fmla="*/ 404 w 1321"/>
                    <a:gd name="T81" fmla="*/ 4 h 712"/>
                    <a:gd name="T82" fmla="*/ 465 w 1321"/>
                    <a:gd name="T83" fmla="*/ 0 h 712"/>
                    <a:gd name="T84" fmla="*/ 465 w 1321"/>
                    <a:gd name="T85" fmla="*/ 0 h 712"/>
                    <a:gd name="T86" fmla="*/ 528 w 1321"/>
                    <a:gd name="T87" fmla="*/ 4 h 712"/>
                    <a:gd name="T88" fmla="*/ 589 w 1321"/>
                    <a:gd name="T89" fmla="*/ 4 h 712"/>
                    <a:gd name="T90" fmla="*/ 648 w 1321"/>
                    <a:gd name="T91" fmla="*/ 5 h 712"/>
                    <a:gd name="T92" fmla="*/ 703 w 1321"/>
                    <a:gd name="T93" fmla="*/ 10 h 712"/>
                    <a:gd name="T94" fmla="*/ 752 w 1321"/>
                    <a:gd name="T95" fmla="*/ 15 h 712"/>
                    <a:gd name="T96" fmla="*/ 799 w 1321"/>
                    <a:gd name="T97" fmla="*/ 21 h 712"/>
                    <a:gd name="T98" fmla="*/ 840 w 1321"/>
                    <a:gd name="T99" fmla="*/ 28 h 712"/>
                    <a:gd name="T100" fmla="*/ 875 w 1321"/>
                    <a:gd name="T101" fmla="*/ 36 h 712"/>
                    <a:gd name="T102" fmla="*/ 905 w 1321"/>
                    <a:gd name="T103" fmla="*/ 44 h 712"/>
                    <a:gd name="T104" fmla="*/ 905 w 1321"/>
                    <a:gd name="T105" fmla="*/ 4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9396245" name="Text Box 21"/>
              <p:cNvSpPr txBox="1">
                <a:spLocks noChangeArrowheads="1"/>
              </p:cNvSpPr>
              <p:nvPr/>
            </p:nvSpPr>
            <p:spPr bwMode="gray">
              <a:xfrm>
                <a:off x="1825" y="3438"/>
                <a:ext cx="426" cy="3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buFont typeface="Wingdings" pitchFamily="2" charset="2"/>
                  <a:buNone/>
                  <a:defRPr/>
                </a:pPr>
                <a:r>
                  <a:rPr lang="en-US" altLang="zh-CN" sz="24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</a:rPr>
                  <a:t>k5</a:t>
                </a:r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803" y="1917"/>
              <a:ext cx="402" cy="410"/>
              <a:chOff x="3938" y="1968"/>
              <a:chExt cx="430" cy="437"/>
            </a:xfrm>
          </p:grpSpPr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9396248" name="Oval 24"/>
                <p:cNvSpPr>
                  <a:spLocks noChangeArrowheads="1"/>
                </p:cNvSpPr>
                <p:nvPr/>
              </p:nvSpPr>
              <p:spPr bwMode="gray">
                <a:xfrm>
                  <a:off x="2017" y="1919"/>
                  <a:ext cx="1679" cy="16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6235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  <a:buFont typeface="Wingdings" pitchFamily="2" charset="2"/>
                    <a:buNone/>
                    <a:defRPr/>
                  </a:pPr>
                  <a:endParaRPr lang="zh-CN" altLang="en-US" sz="3200"/>
                </a:p>
              </p:txBody>
            </p:sp>
            <p:sp>
              <p:nvSpPr>
                <p:cNvPr id="131112" name="Freeform 2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05 w 1321"/>
                    <a:gd name="T1" fmla="*/ 44 h 712"/>
                    <a:gd name="T2" fmla="*/ 916 w 1321"/>
                    <a:gd name="T3" fmla="*/ 48 h 712"/>
                    <a:gd name="T4" fmla="*/ 919 w 1321"/>
                    <a:gd name="T5" fmla="*/ 53 h 712"/>
                    <a:gd name="T6" fmla="*/ 914 w 1321"/>
                    <a:gd name="T7" fmla="*/ 57 h 712"/>
                    <a:gd name="T8" fmla="*/ 903 w 1321"/>
                    <a:gd name="T9" fmla="*/ 61 h 712"/>
                    <a:gd name="T10" fmla="*/ 885 w 1321"/>
                    <a:gd name="T11" fmla="*/ 64 h 712"/>
                    <a:gd name="T12" fmla="*/ 861 w 1321"/>
                    <a:gd name="T13" fmla="*/ 67 h 712"/>
                    <a:gd name="T14" fmla="*/ 832 w 1321"/>
                    <a:gd name="T15" fmla="*/ 69 h 712"/>
                    <a:gd name="T16" fmla="*/ 798 w 1321"/>
                    <a:gd name="T17" fmla="*/ 72 h 712"/>
                    <a:gd name="T18" fmla="*/ 759 w 1321"/>
                    <a:gd name="T19" fmla="*/ 74 h 712"/>
                    <a:gd name="T20" fmla="*/ 717 w 1321"/>
                    <a:gd name="T21" fmla="*/ 75 h 712"/>
                    <a:gd name="T22" fmla="*/ 673 w 1321"/>
                    <a:gd name="T23" fmla="*/ 76 h 712"/>
                    <a:gd name="T24" fmla="*/ 624 w 1321"/>
                    <a:gd name="T25" fmla="*/ 77 h 712"/>
                    <a:gd name="T26" fmla="*/ 574 w 1321"/>
                    <a:gd name="T27" fmla="*/ 78 h 712"/>
                    <a:gd name="T28" fmla="*/ 553 w 1321"/>
                    <a:gd name="T29" fmla="*/ 79 h 712"/>
                    <a:gd name="T30" fmla="*/ 331 w 1321"/>
                    <a:gd name="T31" fmla="*/ 79 h 712"/>
                    <a:gd name="T32" fmla="*/ 328 w 1321"/>
                    <a:gd name="T33" fmla="*/ 79 h 712"/>
                    <a:gd name="T34" fmla="*/ 284 w 1321"/>
                    <a:gd name="T35" fmla="*/ 78 h 712"/>
                    <a:gd name="T36" fmla="*/ 242 w 1321"/>
                    <a:gd name="T37" fmla="*/ 77 h 712"/>
                    <a:gd name="T38" fmla="*/ 203 w 1321"/>
                    <a:gd name="T39" fmla="*/ 77 h 712"/>
                    <a:gd name="T40" fmla="*/ 165 w 1321"/>
                    <a:gd name="T41" fmla="*/ 75 h 712"/>
                    <a:gd name="T42" fmla="*/ 129 w 1321"/>
                    <a:gd name="T43" fmla="*/ 75 h 712"/>
                    <a:gd name="T44" fmla="*/ 100 w 1321"/>
                    <a:gd name="T45" fmla="*/ 73 h 712"/>
                    <a:gd name="T46" fmla="*/ 71 w 1321"/>
                    <a:gd name="T47" fmla="*/ 71 h 712"/>
                    <a:gd name="T48" fmla="*/ 48 w 1321"/>
                    <a:gd name="T49" fmla="*/ 69 h 712"/>
                    <a:gd name="T50" fmla="*/ 26 w 1321"/>
                    <a:gd name="T51" fmla="*/ 67 h 712"/>
                    <a:gd name="T52" fmla="*/ 18 w 1321"/>
                    <a:gd name="T53" fmla="*/ 64 h 712"/>
                    <a:gd name="T54" fmla="*/ 6 w 1321"/>
                    <a:gd name="T55" fmla="*/ 61 h 712"/>
                    <a:gd name="T56" fmla="*/ 0 w 1321"/>
                    <a:gd name="T57" fmla="*/ 58 h 712"/>
                    <a:gd name="T58" fmla="*/ 0 w 1321"/>
                    <a:gd name="T59" fmla="*/ 57 h 712"/>
                    <a:gd name="T60" fmla="*/ 4 w 1321"/>
                    <a:gd name="T61" fmla="*/ 53 h 712"/>
                    <a:gd name="T62" fmla="*/ 16 w 1321"/>
                    <a:gd name="T63" fmla="*/ 48 h 712"/>
                    <a:gd name="T64" fmla="*/ 32 w 1321"/>
                    <a:gd name="T65" fmla="*/ 41 h 712"/>
                    <a:gd name="T66" fmla="*/ 67 w 1321"/>
                    <a:gd name="T67" fmla="*/ 33 h 712"/>
                    <a:gd name="T68" fmla="*/ 104 w 1321"/>
                    <a:gd name="T69" fmla="*/ 26 h 712"/>
                    <a:gd name="T70" fmla="*/ 142 w 1321"/>
                    <a:gd name="T71" fmla="*/ 19 h 712"/>
                    <a:gd name="T72" fmla="*/ 187 w 1321"/>
                    <a:gd name="T73" fmla="*/ 13 h 712"/>
                    <a:gd name="T74" fmla="*/ 237 w 1321"/>
                    <a:gd name="T75" fmla="*/ 9 h 712"/>
                    <a:gd name="T76" fmla="*/ 288 w 1321"/>
                    <a:gd name="T77" fmla="*/ 4 h 712"/>
                    <a:gd name="T78" fmla="*/ 346 w 1321"/>
                    <a:gd name="T79" fmla="*/ 4 h 712"/>
                    <a:gd name="T80" fmla="*/ 404 w 1321"/>
                    <a:gd name="T81" fmla="*/ 4 h 712"/>
                    <a:gd name="T82" fmla="*/ 465 w 1321"/>
                    <a:gd name="T83" fmla="*/ 0 h 712"/>
                    <a:gd name="T84" fmla="*/ 465 w 1321"/>
                    <a:gd name="T85" fmla="*/ 0 h 712"/>
                    <a:gd name="T86" fmla="*/ 528 w 1321"/>
                    <a:gd name="T87" fmla="*/ 4 h 712"/>
                    <a:gd name="T88" fmla="*/ 589 w 1321"/>
                    <a:gd name="T89" fmla="*/ 4 h 712"/>
                    <a:gd name="T90" fmla="*/ 648 w 1321"/>
                    <a:gd name="T91" fmla="*/ 5 h 712"/>
                    <a:gd name="T92" fmla="*/ 703 w 1321"/>
                    <a:gd name="T93" fmla="*/ 10 h 712"/>
                    <a:gd name="T94" fmla="*/ 752 w 1321"/>
                    <a:gd name="T95" fmla="*/ 15 h 712"/>
                    <a:gd name="T96" fmla="*/ 799 w 1321"/>
                    <a:gd name="T97" fmla="*/ 21 h 712"/>
                    <a:gd name="T98" fmla="*/ 840 w 1321"/>
                    <a:gd name="T99" fmla="*/ 28 h 712"/>
                    <a:gd name="T100" fmla="*/ 875 w 1321"/>
                    <a:gd name="T101" fmla="*/ 36 h 712"/>
                    <a:gd name="T102" fmla="*/ 905 w 1321"/>
                    <a:gd name="T103" fmla="*/ 44 h 712"/>
                    <a:gd name="T104" fmla="*/ 905 w 1321"/>
                    <a:gd name="T105" fmla="*/ 4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9396250" name="Text Box 26"/>
              <p:cNvSpPr txBox="1">
                <a:spLocks noChangeArrowheads="1"/>
              </p:cNvSpPr>
              <p:nvPr/>
            </p:nvSpPr>
            <p:spPr bwMode="gray">
              <a:xfrm>
                <a:off x="3938" y="2028"/>
                <a:ext cx="424" cy="32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buFont typeface="Wingdings" pitchFamily="2" charset="2"/>
                  <a:buNone/>
                  <a:defRPr/>
                </a:pPr>
                <a:r>
                  <a:rPr lang="en-US" altLang="zh-CN" sz="24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</a:rPr>
                  <a:t>k3</a:t>
                </a:r>
              </a:p>
            </p:txBody>
          </p:sp>
        </p:grpSp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3444" y="3224"/>
              <a:ext cx="414" cy="367"/>
              <a:chOff x="3552" y="3339"/>
              <a:chExt cx="441" cy="392"/>
            </a:xfrm>
          </p:grpSpPr>
          <p:grpSp>
            <p:nvGrpSpPr>
              <p:cNvPr id="12" name="Group 28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9396253" name="Oval 29"/>
                <p:cNvSpPr>
                  <a:spLocks noChangeArrowheads="1"/>
                </p:cNvSpPr>
                <p:nvPr/>
              </p:nvSpPr>
              <p:spPr bwMode="gray">
                <a:xfrm>
                  <a:off x="2016" y="1922"/>
                  <a:ext cx="1682" cy="167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  <a:buFont typeface="Wingdings" pitchFamily="2" charset="2"/>
                    <a:buNone/>
                    <a:defRPr/>
                  </a:pPr>
                  <a:endParaRPr lang="zh-CN" altLang="en-US" sz="3200"/>
                </a:p>
              </p:txBody>
            </p:sp>
            <p:sp>
              <p:nvSpPr>
                <p:cNvPr id="131108" name="Freeform 3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05 w 1321"/>
                    <a:gd name="T1" fmla="*/ 44 h 712"/>
                    <a:gd name="T2" fmla="*/ 916 w 1321"/>
                    <a:gd name="T3" fmla="*/ 48 h 712"/>
                    <a:gd name="T4" fmla="*/ 919 w 1321"/>
                    <a:gd name="T5" fmla="*/ 53 h 712"/>
                    <a:gd name="T6" fmla="*/ 914 w 1321"/>
                    <a:gd name="T7" fmla="*/ 57 h 712"/>
                    <a:gd name="T8" fmla="*/ 903 w 1321"/>
                    <a:gd name="T9" fmla="*/ 61 h 712"/>
                    <a:gd name="T10" fmla="*/ 885 w 1321"/>
                    <a:gd name="T11" fmla="*/ 64 h 712"/>
                    <a:gd name="T12" fmla="*/ 861 w 1321"/>
                    <a:gd name="T13" fmla="*/ 67 h 712"/>
                    <a:gd name="T14" fmla="*/ 832 w 1321"/>
                    <a:gd name="T15" fmla="*/ 69 h 712"/>
                    <a:gd name="T16" fmla="*/ 798 w 1321"/>
                    <a:gd name="T17" fmla="*/ 72 h 712"/>
                    <a:gd name="T18" fmla="*/ 759 w 1321"/>
                    <a:gd name="T19" fmla="*/ 74 h 712"/>
                    <a:gd name="T20" fmla="*/ 717 w 1321"/>
                    <a:gd name="T21" fmla="*/ 75 h 712"/>
                    <a:gd name="T22" fmla="*/ 673 w 1321"/>
                    <a:gd name="T23" fmla="*/ 76 h 712"/>
                    <a:gd name="T24" fmla="*/ 624 w 1321"/>
                    <a:gd name="T25" fmla="*/ 77 h 712"/>
                    <a:gd name="T26" fmla="*/ 574 w 1321"/>
                    <a:gd name="T27" fmla="*/ 78 h 712"/>
                    <a:gd name="T28" fmla="*/ 553 w 1321"/>
                    <a:gd name="T29" fmla="*/ 79 h 712"/>
                    <a:gd name="T30" fmla="*/ 331 w 1321"/>
                    <a:gd name="T31" fmla="*/ 79 h 712"/>
                    <a:gd name="T32" fmla="*/ 328 w 1321"/>
                    <a:gd name="T33" fmla="*/ 79 h 712"/>
                    <a:gd name="T34" fmla="*/ 284 w 1321"/>
                    <a:gd name="T35" fmla="*/ 78 h 712"/>
                    <a:gd name="T36" fmla="*/ 242 w 1321"/>
                    <a:gd name="T37" fmla="*/ 77 h 712"/>
                    <a:gd name="T38" fmla="*/ 203 w 1321"/>
                    <a:gd name="T39" fmla="*/ 77 h 712"/>
                    <a:gd name="T40" fmla="*/ 165 w 1321"/>
                    <a:gd name="T41" fmla="*/ 75 h 712"/>
                    <a:gd name="T42" fmla="*/ 129 w 1321"/>
                    <a:gd name="T43" fmla="*/ 75 h 712"/>
                    <a:gd name="T44" fmla="*/ 100 w 1321"/>
                    <a:gd name="T45" fmla="*/ 73 h 712"/>
                    <a:gd name="T46" fmla="*/ 71 w 1321"/>
                    <a:gd name="T47" fmla="*/ 71 h 712"/>
                    <a:gd name="T48" fmla="*/ 48 w 1321"/>
                    <a:gd name="T49" fmla="*/ 69 h 712"/>
                    <a:gd name="T50" fmla="*/ 26 w 1321"/>
                    <a:gd name="T51" fmla="*/ 67 h 712"/>
                    <a:gd name="T52" fmla="*/ 18 w 1321"/>
                    <a:gd name="T53" fmla="*/ 64 h 712"/>
                    <a:gd name="T54" fmla="*/ 6 w 1321"/>
                    <a:gd name="T55" fmla="*/ 61 h 712"/>
                    <a:gd name="T56" fmla="*/ 0 w 1321"/>
                    <a:gd name="T57" fmla="*/ 58 h 712"/>
                    <a:gd name="T58" fmla="*/ 0 w 1321"/>
                    <a:gd name="T59" fmla="*/ 57 h 712"/>
                    <a:gd name="T60" fmla="*/ 4 w 1321"/>
                    <a:gd name="T61" fmla="*/ 53 h 712"/>
                    <a:gd name="T62" fmla="*/ 16 w 1321"/>
                    <a:gd name="T63" fmla="*/ 48 h 712"/>
                    <a:gd name="T64" fmla="*/ 32 w 1321"/>
                    <a:gd name="T65" fmla="*/ 41 h 712"/>
                    <a:gd name="T66" fmla="*/ 67 w 1321"/>
                    <a:gd name="T67" fmla="*/ 33 h 712"/>
                    <a:gd name="T68" fmla="*/ 104 w 1321"/>
                    <a:gd name="T69" fmla="*/ 26 h 712"/>
                    <a:gd name="T70" fmla="*/ 142 w 1321"/>
                    <a:gd name="T71" fmla="*/ 19 h 712"/>
                    <a:gd name="T72" fmla="*/ 187 w 1321"/>
                    <a:gd name="T73" fmla="*/ 13 h 712"/>
                    <a:gd name="T74" fmla="*/ 237 w 1321"/>
                    <a:gd name="T75" fmla="*/ 9 h 712"/>
                    <a:gd name="T76" fmla="*/ 288 w 1321"/>
                    <a:gd name="T77" fmla="*/ 4 h 712"/>
                    <a:gd name="T78" fmla="*/ 346 w 1321"/>
                    <a:gd name="T79" fmla="*/ 4 h 712"/>
                    <a:gd name="T80" fmla="*/ 404 w 1321"/>
                    <a:gd name="T81" fmla="*/ 4 h 712"/>
                    <a:gd name="T82" fmla="*/ 465 w 1321"/>
                    <a:gd name="T83" fmla="*/ 0 h 712"/>
                    <a:gd name="T84" fmla="*/ 465 w 1321"/>
                    <a:gd name="T85" fmla="*/ 0 h 712"/>
                    <a:gd name="T86" fmla="*/ 528 w 1321"/>
                    <a:gd name="T87" fmla="*/ 4 h 712"/>
                    <a:gd name="T88" fmla="*/ 589 w 1321"/>
                    <a:gd name="T89" fmla="*/ 4 h 712"/>
                    <a:gd name="T90" fmla="*/ 648 w 1321"/>
                    <a:gd name="T91" fmla="*/ 5 h 712"/>
                    <a:gd name="T92" fmla="*/ 703 w 1321"/>
                    <a:gd name="T93" fmla="*/ 10 h 712"/>
                    <a:gd name="T94" fmla="*/ 752 w 1321"/>
                    <a:gd name="T95" fmla="*/ 15 h 712"/>
                    <a:gd name="T96" fmla="*/ 799 w 1321"/>
                    <a:gd name="T97" fmla="*/ 21 h 712"/>
                    <a:gd name="T98" fmla="*/ 840 w 1321"/>
                    <a:gd name="T99" fmla="*/ 28 h 712"/>
                    <a:gd name="T100" fmla="*/ 875 w 1321"/>
                    <a:gd name="T101" fmla="*/ 36 h 712"/>
                    <a:gd name="T102" fmla="*/ 905 w 1321"/>
                    <a:gd name="T103" fmla="*/ 44 h 712"/>
                    <a:gd name="T104" fmla="*/ 905 w 1321"/>
                    <a:gd name="T105" fmla="*/ 4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9396255" name="Text Box 31"/>
              <p:cNvSpPr txBox="1">
                <a:spLocks noChangeArrowheads="1"/>
              </p:cNvSpPr>
              <p:nvPr/>
            </p:nvSpPr>
            <p:spPr bwMode="gray">
              <a:xfrm>
                <a:off x="3570" y="3364"/>
                <a:ext cx="423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buFont typeface="Wingdings" pitchFamily="2" charset="2"/>
                  <a:buNone/>
                  <a:defRPr/>
                </a:pPr>
                <a:r>
                  <a:rPr lang="en-US" altLang="zh-CN" sz="24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</a:rPr>
                  <a:t>k4</a:t>
                </a:r>
              </a:p>
            </p:txBody>
          </p: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1509" y="1917"/>
              <a:ext cx="409" cy="406"/>
              <a:chOff x="1488" y="1968"/>
              <a:chExt cx="436" cy="432"/>
            </a:xfrm>
          </p:grpSpPr>
          <p:grpSp>
            <p:nvGrpSpPr>
              <p:cNvPr id="14" name="Group 33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9396258" name="Oval 34"/>
                <p:cNvSpPr>
                  <a:spLocks noChangeArrowheads="1"/>
                </p:cNvSpPr>
                <p:nvPr/>
              </p:nvSpPr>
              <p:spPr bwMode="gray">
                <a:xfrm>
                  <a:off x="2017" y="1919"/>
                  <a:ext cx="1678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  <a:buFont typeface="Wingdings" pitchFamily="2" charset="2"/>
                    <a:buNone/>
                    <a:defRPr/>
                  </a:pPr>
                  <a:endParaRPr lang="zh-CN" altLang="en-US" sz="3200"/>
                </a:p>
              </p:txBody>
            </p:sp>
            <p:sp>
              <p:nvSpPr>
                <p:cNvPr id="131104" name="Freeform 3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05 w 1321"/>
                    <a:gd name="T1" fmla="*/ 44 h 712"/>
                    <a:gd name="T2" fmla="*/ 916 w 1321"/>
                    <a:gd name="T3" fmla="*/ 48 h 712"/>
                    <a:gd name="T4" fmla="*/ 919 w 1321"/>
                    <a:gd name="T5" fmla="*/ 53 h 712"/>
                    <a:gd name="T6" fmla="*/ 914 w 1321"/>
                    <a:gd name="T7" fmla="*/ 57 h 712"/>
                    <a:gd name="T8" fmla="*/ 903 w 1321"/>
                    <a:gd name="T9" fmla="*/ 61 h 712"/>
                    <a:gd name="T10" fmla="*/ 885 w 1321"/>
                    <a:gd name="T11" fmla="*/ 64 h 712"/>
                    <a:gd name="T12" fmla="*/ 861 w 1321"/>
                    <a:gd name="T13" fmla="*/ 67 h 712"/>
                    <a:gd name="T14" fmla="*/ 832 w 1321"/>
                    <a:gd name="T15" fmla="*/ 69 h 712"/>
                    <a:gd name="T16" fmla="*/ 798 w 1321"/>
                    <a:gd name="T17" fmla="*/ 72 h 712"/>
                    <a:gd name="T18" fmla="*/ 759 w 1321"/>
                    <a:gd name="T19" fmla="*/ 74 h 712"/>
                    <a:gd name="T20" fmla="*/ 717 w 1321"/>
                    <a:gd name="T21" fmla="*/ 75 h 712"/>
                    <a:gd name="T22" fmla="*/ 673 w 1321"/>
                    <a:gd name="T23" fmla="*/ 76 h 712"/>
                    <a:gd name="T24" fmla="*/ 624 w 1321"/>
                    <a:gd name="T25" fmla="*/ 77 h 712"/>
                    <a:gd name="T26" fmla="*/ 574 w 1321"/>
                    <a:gd name="T27" fmla="*/ 78 h 712"/>
                    <a:gd name="T28" fmla="*/ 553 w 1321"/>
                    <a:gd name="T29" fmla="*/ 79 h 712"/>
                    <a:gd name="T30" fmla="*/ 331 w 1321"/>
                    <a:gd name="T31" fmla="*/ 79 h 712"/>
                    <a:gd name="T32" fmla="*/ 328 w 1321"/>
                    <a:gd name="T33" fmla="*/ 79 h 712"/>
                    <a:gd name="T34" fmla="*/ 284 w 1321"/>
                    <a:gd name="T35" fmla="*/ 78 h 712"/>
                    <a:gd name="T36" fmla="*/ 242 w 1321"/>
                    <a:gd name="T37" fmla="*/ 77 h 712"/>
                    <a:gd name="T38" fmla="*/ 203 w 1321"/>
                    <a:gd name="T39" fmla="*/ 77 h 712"/>
                    <a:gd name="T40" fmla="*/ 165 w 1321"/>
                    <a:gd name="T41" fmla="*/ 75 h 712"/>
                    <a:gd name="T42" fmla="*/ 129 w 1321"/>
                    <a:gd name="T43" fmla="*/ 75 h 712"/>
                    <a:gd name="T44" fmla="*/ 100 w 1321"/>
                    <a:gd name="T45" fmla="*/ 73 h 712"/>
                    <a:gd name="T46" fmla="*/ 71 w 1321"/>
                    <a:gd name="T47" fmla="*/ 71 h 712"/>
                    <a:gd name="T48" fmla="*/ 48 w 1321"/>
                    <a:gd name="T49" fmla="*/ 69 h 712"/>
                    <a:gd name="T50" fmla="*/ 26 w 1321"/>
                    <a:gd name="T51" fmla="*/ 67 h 712"/>
                    <a:gd name="T52" fmla="*/ 18 w 1321"/>
                    <a:gd name="T53" fmla="*/ 64 h 712"/>
                    <a:gd name="T54" fmla="*/ 6 w 1321"/>
                    <a:gd name="T55" fmla="*/ 61 h 712"/>
                    <a:gd name="T56" fmla="*/ 0 w 1321"/>
                    <a:gd name="T57" fmla="*/ 58 h 712"/>
                    <a:gd name="T58" fmla="*/ 0 w 1321"/>
                    <a:gd name="T59" fmla="*/ 57 h 712"/>
                    <a:gd name="T60" fmla="*/ 4 w 1321"/>
                    <a:gd name="T61" fmla="*/ 53 h 712"/>
                    <a:gd name="T62" fmla="*/ 16 w 1321"/>
                    <a:gd name="T63" fmla="*/ 48 h 712"/>
                    <a:gd name="T64" fmla="*/ 32 w 1321"/>
                    <a:gd name="T65" fmla="*/ 41 h 712"/>
                    <a:gd name="T66" fmla="*/ 67 w 1321"/>
                    <a:gd name="T67" fmla="*/ 33 h 712"/>
                    <a:gd name="T68" fmla="*/ 104 w 1321"/>
                    <a:gd name="T69" fmla="*/ 26 h 712"/>
                    <a:gd name="T70" fmla="*/ 142 w 1321"/>
                    <a:gd name="T71" fmla="*/ 19 h 712"/>
                    <a:gd name="T72" fmla="*/ 187 w 1321"/>
                    <a:gd name="T73" fmla="*/ 13 h 712"/>
                    <a:gd name="T74" fmla="*/ 237 w 1321"/>
                    <a:gd name="T75" fmla="*/ 9 h 712"/>
                    <a:gd name="T76" fmla="*/ 288 w 1321"/>
                    <a:gd name="T77" fmla="*/ 4 h 712"/>
                    <a:gd name="T78" fmla="*/ 346 w 1321"/>
                    <a:gd name="T79" fmla="*/ 4 h 712"/>
                    <a:gd name="T80" fmla="*/ 404 w 1321"/>
                    <a:gd name="T81" fmla="*/ 4 h 712"/>
                    <a:gd name="T82" fmla="*/ 465 w 1321"/>
                    <a:gd name="T83" fmla="*/ 0 h 712"/>
                    <a:gd name="T84" fmla="*/ 465 w 1321"/>
                    <a:gd name="T85" fmla="*/ 0 h 712"/>
                    <a:gd name="T86" fmla="*/ 528 w 1321"/>
                    <a:gd name="T87" fmla="*/ 4 h 712"/>
                    <a:gd name="T88" fmla="*/ 589 w 1321"/>
                    <a:gd name="T89" fmla="*/ 4 h 712"/>
                    <a:gd name="T90" fmla="*/ 648 w 1321"/>
                    <a:gd name="T91" fmla="*/ 5 h 712"/>
                    <a:gd name="T92" fmla="*/ 703 w 1321"/>
                    <a:gd name="T93" fmla="*/ 10 h 712"/>
                    <a:gd name="T94" fmla="*/ 752 w 1321"/>
                    <a:gd name="T95" fmla="*/ 15 h 712"/>
                    <a:gd name="T96" fmla="*/ 799 w 1321"/>
                    <a:gd name="T97" fmla="*/ 21 h 712"/>
                    <a:gd name="T98" fmla="*/ 840 w 1321"/>
                    <a:gd name="T99" fmla="*/ 28 h 712"/>
                    <a:gd name="T100" fmla="*/ 875 w 1321"/>
                    <a:gd name="T101" fmla="*/ 36 h 712"/>
                    <a:gd name="T102" fmla="*/ 905 w 1321"/>
                    <a:gd name="T103" fmla="*/ 44 h 712"/>
                    <a:gd name="T104" fmla="*/ 905 w 1321"/>
                    <a:gd name="T105" fmla="*/ 4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9396260" name="Text Box 36"/>
              <p:cNvSpPr txBox="1">
                <a:spLocks noChangeArrowheads="1"/>
              </p:cNvSpPr>
              <p:nvPr/>
            </p:nvSpPr>
            <p:spPr bwMode="gray">
              <a:xfrm>
                <a:off x="1501" y="2014"/>
                <a:ext cx="423" cy="31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buFont typeface="Wingdings" pitchFamily="2" charset="2"/>
                  <a:buNone/>
                  <a:defRPr/>
                </a:pPr>
                <a:r>
                  <a:rPr lang="en-US" altLang="zh-CN" sz="24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</a:rPr>
                  <a:t>k1</a:t>
                </a:r>
              </a:p>
            </p:txBody>
          </p:sp>
        </p:grpSp>
        <p:sp>
          <p:nvSpPr>
            <p:cNvPr id="131086" name="Oval 37"/>
            <p:cNvSpPr>
              <a:spLocks noChangeArrowheads="1"/>
            </p:cNvSpPr>
            <p:nvPr/>
          </p:nvSpPr>
          <p:spPr bwMode="gray">
            <a:xfrm rot="-3372907">
              <a:off x="3399" y="3131"/>
              <a:ext cx="76" cy="82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55555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endParaRPr lang="zh-CN" altLang="en-US" sz="3200"/>
            </a:p>
          </p:txBody>
        </p:sp>
        <p:sp>
          <p:nvSpPr>
            <p:cNvPr id="131087" name="Oval 38"/>
            <p:cNvSpPr>
              <a:spLocks noChangeArrowheads="1"/>
            </p:cNvSpPr>
            <p:nvPr/>
          </p:nvSpPr>
          <p:spPr bwMode="gray">
            <a:xfrm rot="-3372907">
              <a:off x="3308" y="3041"/>
              <a:ext cx="77" cy="82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55555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endParaRPr lang="zh-CN" altLang="en-US" sz="3200"/>
            </a:p>
          </p:txBody>
        </p:sp>
        <p:grpSp>
          <p:nvGrpSpPr>
            <p:cNvPr id="15" name="Group 39"/>
            <p:cNvGrpSpPr>
              <a:grpSpLocks/>
            </p:cNvGrpSpPr>
            <p:nvPr/>
          </p:nvGrpSpPr>
          <p:grpSpPr bwMode="auto">
            <a:xfrm>
              <a:off x="1958" y="2188"/>
              <a:ext cx="216" cy="122"/>
              <a:chOff x="2016" y="2304"/>
              <a:chExt cx="231" cy="130"/>
            </a:xfrm>
          </p:grpSpPr>
          <p:sp>
            <p:nvSpPr>
              <p:cNvPr id="131099" name="Oval 40"/>
              <p:cNvSpPr>
                <a:spLocks noChangeArrowheads="1"/>
              </p:cNvSpPr>
              <p:nvPr/>
            </p:nvSpPr>
            <p:spPr bwMode="gray">
              <a:xfrm rot="-3372907">
                <a:off x="2016" y="2304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rgbClr val="00765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endParaRPr lang="zh-CN" altLang="en-US" sz="3200"/>
              </a:p>
            </p:txBody>
          </p:sp>
          <p:sp>
            <p:nvSpPr>
              <p:cNvPr id="131100" name="Oval 41"/>
              <p:cNvSpPr>
                <a:spLocks noChangeArrowheads="1"/>
              </p:cNvSpPr>
              <p:nvPr/>
            </p:nvSpPr>
            <p:spPr bwMode="gray">
              <a:xfrm rot="-3372907">
                <a:off x="2163" y="235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rgbClr val="00634A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endParaRPr lang="zh-CN" altLang="en-US" sz="3200"/>
              </a:p>
            </p:txBody>
          </p: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2767" y="1583"/>
              <a:ext cx="82" cy="244"/>
              <a:chOff x="2832" y="1612"/>
              <a:chExt cx="87" cy="260"/>
            </a:xfrm>
          </p:grpSpPr>
          <p:sp>
            <p:nvSpPr>
              <p:cNvPr id="131097" name="Oval 43"/>
              <p:cNvSpPr>
                <a:spLocks noChangeArrowheads="1"/>
              </p:cNvSpPr>
              <p:nvPr/>
            </p:nvSpPr>
            <p:spPr bwMode="gray">
              <a:xfrm rot="-3372907">
                <a:off x="2832" y="161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rgbClr val="17175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endParaRPr lang="zh-CN" altLang="en-US" sz="3200"/>
              </a:p>
            </p:txBody>
          </p:sp>
          <p:sp>
            <p:nvSpPr>
              <p:cNvPr id="131098" name="Oval 44"/>
              <p:cNvSpPr>
                <a:spLocks noChangeArrowheads="1"/>
              </p:cNvSpPr>
              <p:nvPr/>
            </p:nvSpPr>
            <p:spPr bwMode="gray">
              <a:xfrm rot="-3372907">
                <a:off x="2832" y="1787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rgbClr val="191963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endParaRPr lang="zh-CN" altLang="en-US" sz="3200"/>
              </a:p>
            </p:txBody>
          </p:sp>
        </p:grpSp>
        <p:sp>
          <p:nvSpPr>
            <p:cNvPr id="131090" name="Oval 45"/>
            <p:cNvSpPr>
              <a:spLocks noChangeArrowheads="1"/>
            </p:cNvSpPr>
            <p:nvPr/>
          </p:nvSpPr>
          <p:spPr bwMode="gray">
            <a:xfrm rot="-3372907">
              <a:off x="3634" y="2203"/>
              <a:ext cx="77" cy="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5A5A7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endParaRPr lang="zh-CN" altLang="en-US" sz="3200"/>
            </a:p>
          </p:txBody>
        </p:sp>
        <p:sp>
          <p:nvSpPr>
            <p:cNvPr id="131091" name="Oval 46"/>
            <p:cNvSpPr>
              <a:spLocks noChangeArrowheads="1"/>
            </p:cNvSpPr>
            <p:nvPr/>
          </p:nvSpPr>
          <p:spPr bwMode="gray">
            <a:xfrm rot="-3372907">
              <a:off x="3488" y="2275"/>
              <a:ext cx="77" cy="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5A5A7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endParaRPr lang="zh-CN" altLang="en-US" sz="3200"/>
            </a:p>
          </p:txBody>
        </p:sp>
        <p:sp>
          <p:nvSpPr>
            <p:cNvPr id="131092" name="Text Box 47"/>
            <p:cNvSpPr txBox="1">
              <a:spLocks noChangeArrowheads="1"/>
            </p:cNvSpPr>
            <p:nvPr/>
          </p:nvSpPr>
          <p:spPr bwMode="auto">
            <a:xfrm>
              <a:off x="385" y="2008"/>
              <a:ext cx="1124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zh-CN" altLang="en-US" sz="2000">
                  <a:solidFill>
                    <a:srgbClr val="000000"/>
                  </a:solidFill>
                  <a:ea typeface="黑体" pitchFamily="49" charset="-122"/>
                </a:rPr>
                <a:t>结果要清楚 </a:t>
              </a:r>
            </a:p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endParaRPr lang="en-US" altLang="zh-CN" sz="1800">
                <a:solidFill>
                  <a:srgbClr val="FF0000"/>
                </a:solidFill>
              </a:endParaRPr>
            </a:p>
          </p:txBody>
        </p:sp>
        <p:sp>
          <p:nvSpPr>
            <p:cNvPr id="131093" name="Text Box 48"/>
            <p:cNvSpPr txBox="1">
              <a:spLocks noChangeArrowheads="1"/>
            </p:cNvSpPr>
            <p:nvPr/>
          </p:nvSpPr>
          <p:spPr bwMode="auto">
            <a:xfrm>
              <a:off x="2174" y="714"/>
              <a:ext cx="1246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altLang="zh-CN" sz="2000">
                  <a:solidFill>
                    <a:srgbClr val="000000"/>
                  </a:solidFill>
                  <a:ea typeface="黑体" pitchFamily="49" charset="-122"/>
                </a:rPr>
                <a:t>     </a:t>
              </a:r>
              <a:r>
                <a:rPr lang="zh-CN" altLang="en-US" sz="2000">
                  <a:solidFill>
                    <a:srgbClr val="000000"/>
                  </a:solidFill>
                  <a:ea typeface="黑体" pitchFamily="49" charset="-122"/>
                </a:rPr>
                <a:t>方法要明确</a:t>
              </a:r>
            </a:p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zh-CN" altLang="en-US" sz="1800">
                  <a:solidFill>
                    <a:srgbClr val="FF0000"/>
                  </a:solidFill>
                  <a:ea typeface="黑体" pitchFamily="49" charset="-122"/>
                </a:rPr>
                <a:t>         </a:t>
              </a:r>
              <a:endParaRPr lang="en-US" altLang="zh-CN" sz="1800">
                <a:solidFill>
                  <a:srgbClr val="FF0000"/>
                </a:solidFill>
                <a:ea typeface="黑体" pitchFamily="49" charset="-122"/>
              </a:endParaRPr>
            </a:p>
          </p:txBody>
        </p:sp>
        <p:sp>
          <p:nvSpPr>
            <p:cNvPr id="131094" name="Text Box 49"/>
            <p:cNvSpPr txBox="1">
              <a:spLocks noChangeArrowheads="1"/>
            </p:cNvSpPr>
            <p:nvPr/>
          </p:nvSpPr>
          <p:spPr bwMode="auto">
            <a:xfrm>
              <a:off x="4205" y="2016"/>
              <a:ext cx="1124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zh-CN" altLang="en-US" sz="2000">
                  <a:solidFill>
                    <a:srgbClr val="000000"/>
                  </a:solidFill>
                  <a:ea typeface="黑体" pitchFamily="49" charset="-122"/>
                </a:rPr>
                <a:t>过程要检查</a:t>
              </a:r>
            </a:p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endParaRPr lang="en-US" altLang="zh-CN" sz="2000">
                <a:solidFill>
                  <a:srgbClr val="FF0000"/>
                </a:solidFill>
                <a:ea typeface="黑体" pitchFamily="49" charset="-122"/>
              </a:endParaRPr>
            </a:p>
            <a:p>
              <a:pPr algn="ctr" eaLnBrk="0" hangingPunct="0">
                <a:spcBef>
                  <a:spcPct val="50000"/>
                </a:spcBef>
                <a:buFont typeface="Wingdings" pitchFamily="2" charset="2"/>
                <a:buNone/>
              </a:pPr>
              <a:endParaRPr lang="en-US" altLang="zh-CN" sz="1000" b="0">
                <a:solidFill>
                  <a:srgbClr val="FF0000"/>
                </a:solidFill>
              </a:endParaRPr>
            </a:p>
          </p:txBody>
        </p:sp>
        <p:sp>
          <p:nvSpPr>
            <p:cNvPr id="131095" name="Text Box 50"/>
            <p:cNvSpPr txBox="1">
              <a:spLocks noChangeArrowheads="1"/>
            </p:cNvSpPr>
            <p:nvPr/>
          </p:nvSpPr>
          <p:spPr bwMode="auto">
            <a:xfrm>
              <a:off x="610" y="3358"/>
              <a:ext cx="1123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zh-CN" altLang="en-US" sz="1800">
                  <a:ea typeface="黑体" pitchFamily="49" charset="-122"/>
                </a:rPr>
                <a:t>改进最重要</a:t>
              </a:r>
            </a:p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endParaRPr lang="en-US" altLang="zh-CN" sz="1800">
                <a:solidFill>
                  <a:srgbClr val="FF0000"/>
                </a:solidFill>
                <a:ea typeface="黑体" pitchFamily="49" charset="-122"/>
              </a:endParaRPr>
            </a:p>
            <a:p>
              <a:pPr algn="ctr" eaLnBrk="0" hangingPunct="0">
                <a:spcBef>
                  <a:spcPct val="50000"/>
                </a:spcBef>
                <a:buFont typeface="Wingdings" pitchFamily="2" charset="2"/>
                <a:buNone/>
              </a:pPr>
              <a:endParaRPr lang="en-US" altLang="zh-CN" sz="500" b="0">
                <a:solidFill>
                  <a:srgbClr val="FF0000"/>
                </a:solidFill>
              </a:endParaRPr>
            </a:p>
          </p:txBody>
        </p:sp>
        <p:sp>
          <p:nvSpPr>
            <p:cNvPr id="131096" name="Text Box 51"/>
            <p:cNvSpPr txBox="1">
              <a:spLocks noChangeArrowheads="1"/>
            </p:cNvSpPr>
            <p:nvPr/>
          </p:nvSpPr>
          <p:spPr bwMode="auto">
            <a:xfrm>
              <a:off x="3846" y="3358"/>
              <a:ext cx="1123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zh-CN" altLang="en-US" sz="2000">
                  <a:solidFill>
                    <a:srgbClr val="000000"/>
                  </a:solidFill>
                  <a:ea typeface="黑体" pitchFamily="49" charset="-122"/>
                </a:rPr>
                <a:t>奖惩要及时</a:t>
              </a:r>
            </a:p>
            <a:p>
              <a:pPr algn="ctr"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altLang="zh-CN" sz="1800">
                  <a:solidFill>
                    <a:srgbClr val="FF0000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7632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latin typeface="Arial" pitchFamily="34" charset="0"/>
                <a:ea typeface="楷体_GB2312" pitchFamily="49" charset="-122"/>
              </a:rPr>
              <a:t>如何让员工做出结果来？</a:t>
            </a:r>
          </a:p>
        </p:txBody>
      </p:sp>
      <p:sp>
        <p:nvSpPr>
          <p:cNvPr id="559107" name="AutoShape 3"/>
          <p:cNvSpPr>
            <a:spLocks noChangeArrowheads="1"/>
          </p:cNvSpPr>
          <p:nvPr/>
        </p:nvSpPr>
        <p:spPr bwMode="auto">
          <a:xfrm>
            <a:off x="3130550" y="4365625"/>
            <a:ext cx="431800" cy="431800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pic>
        <p:nvPicPr>
          <p:cNvPr id="559108" name="Picture 4" descr="551206F916495BF8FA47EED8E3CCD1C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425" y="4554538"/>
            <a:ext cx="13684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9109" name="Picture 5" descr="NANA周边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36464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9110" name="Picture 6" descr="NANA周边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3573463"/>
            <a:ext cx="230346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9111" name="Picture 7" descr="04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7974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9112" name="AutoShape 8"/>
          <p:cNvSpPr>
            <a:spLocks noChangeArrowheads="1"/>
          </p:cNvSpPr>
          <p:nvPr/>
        </p:nvSpPr>
        <p:spPr bwMode="auto">
          <a:xfrm>
            <a:off x="5291138" y="1773238"/>
            <a:ext cx="431800" cy="431800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559113" name="AutoShape 9"/>
          <p:cNvSpPr>
            <a:spLocks noChangeArrowheads="1"/>
          </p:cNvSpPr>
          <p:nvPr/>
        </p:nvSpPr>
        <p:spPr bwMode="auto">
          <a:xfrm>
            <a:off x="5938838" y="4438650"/>
            <a:ext cx="431800" cy="431800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pic>
        <p:nvPicPr>
          <p:cNvPr id="559114" name="Picture 10" descr="NANA周边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981075"/>
            <a:ext cx="18716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9115" name="AutoShape 11"/>
          <p:cNvSpPr>
            <a:spLocks noChangeArrowheads="1"/>
          </p:cNvSpPr>
          <p:nvPr/>
        </p:nvSpPr>
        <p:spPr bwMode="auto">
          <a:xfrm>
            <a:off x="250825" y="5057775"/>
            <a:ext cx="431800" cy="431800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pic>
        <p:nvPicPr>
          <p:cNvPr id="559116" name="Picture 12" descr="NANA周边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713" y="3546475"/>
            <a:ext cx="1258887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9117" name="Rectangle 13"/>
          <p:cNvSpPr>
            <a:spLocks noChangeArrowheads="1"/>
          </p:cNvSpPr>
          <p:nvPr/>
        </p:nvSpPr>
        <p:spPr bwMode="auto">
          <a:xfrm>
            <a:off x="2843213" y="2854325"/>
            <a:ext cx="2232025" cy="4318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zh-CN" altLang="en-US" sz="1200">
                <a:solidFill>
                  <a:schemeClr val="bg1"/>
                </a:solidFill>
                <a:latin typeface="Arial" pitchFamily="34" charset="0"/>
                <a:ea typeface="楷体_GB2312" pitchFamily="49" charset="-122"/>
              </a:rPr>
              <a:t>结果清楚</a:t>
            </a:r>
          </a:p>
          <a:p>
            <a:pPr algn="ctr"/>
            <a:r>
              <a:rPr lang="zh-CN" altLang="en-US" sz="1200">
                <a:solidFill>
                  <a:schemeClr val="bg1"/>
                </a:solidFill>
                <a:latin typeface="Arial" pitchFamily="34" charset="0"/>
                <a:ea typeface="楷体_GB2312" pitchFamily="49" charset="-122"/>
              </a:rPr>
              <a:t>能够骑上老虎走</a:t>
            </a:r>
            <a:r>
              <a:rPr lang="en-US" altLang="zh-CN" sz="1200">
                <a:solidFill>
                  <a:schemeClr val="bg1"/>
                </a:solidFill>
                <a:latin typeface="Arial" pitchFamily="34" charset="0"/>
                <a:ea typeface="楷体_GB2312" pitchFamily="49" charset="-122"/>
              </a:rPr>
              <a:t>10KM</a:t>
            </a:r>
            <a:r>
              <a:rPr lang="zh-CN" altLang="en-US" sz="1200">
                <a:solidFill>
                  <a:schemeClr val="bg1"/>
                </a:solidFill>
                <a:latin typeface="Arial" pitchFamily="34" charset="0"/>
                <a:ea typeface="楷体_GB2312" pitchFamily="49" charset="-122"/>
              </a:rPr>
              <a:t>，就给</a:t>
            </a:r>
            <a:r>
              <a:rPr lang="en-US" altLang="zh-CN" sz="1200">
                <a:solidFill>
                  <a:schemeClr val="bg1"/>
                </a:solidFill>
                <a:latin typeface="Arial" pitchFamily="34" charset="0"/>
                <a:ea typeface="楷体_GB2312" pitchFamily="49" charset="-122"/>
              </a:rPr>
              <a:t>100</a:t>
            </a:r>
            <a:r>
              <a:rPr lang="zh-CN" altLang="en-US" sz="1200">
                <a:solidFill>
                  <a:schemeClr val="bg1"/>
                </a:solidFill>
                <a:latin typeface="Arial" pitchFamily="34" charset="0"/>
                <a:ea typeface="楷体_GB2312" pitchFamily="49" charset="-122"/>
              </a:rPr>
              <a:t>万</a:t>
            </a:r>
          </a:p>
        </p:txBody>
      </p:sp>
      <p:sp>
        <p:nvSpPr>
          <p:cNvPr id="559118" name="Rectangle 14"/>
          <p:cNvSpPr>
            <a:spLocks noChangeArrowheads="1"/>
          </p:cNvSpPr>
          <p:nvPr/>
        </p:nvSpPr>
        <p:spPr bwMode="auto">
          <a:xfrm>
            <a:off x="6229350" y="2925763"/>
            <a:ext cx="2447925" cy="503237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zh-CN" altLang="en-US" sz="1200">
                <a:solidFill>
                  <a:schemeClr val="bg1"/>
                </a:solidFill>
                <a:latin typeface="Arial" pitchFamily="34" charset="0"/>
                <a:ea typeface="楷体_GB2312" pitchFamily="49" charset="-122"/>
              </a:rPr>
              <a:t>方法得当</a:t>
            </a:r>
          </a:p>
          <a:p>
            <a:pPr algn="ctr"/>
            <a:r>
              <a:rPr lang="en-US" altLang="zh-CN" sz="1200">
                <a:solidFill>
                  <a:schemeClr val="bg1"/>
                </a:solidFill>
                <a:latin typeface="Arial" pitchFamily="34" charset="0"/>
                <a:ea typeface="楷体_GB2312" pitchFamily="49" charset="-122"/>
              </a:rPr>
              <a:t>---</a:t>
            </a:r>
            <a:r>
              <a:rPr lang="zh-CN" altLang="en-US" sz="1200">
                <a:solidFill>
                  <a:schemeClr val="bg1"/>
                </a:solidFill>
                <a:latin typeface="Arial" pitchFamily="34" charset="0"/>
                <a:ea typeface="楷体_GB2312" pitchFamily="49" charset="-122"/>
              </a:rPr>
              <a:t>用”武松棍棒法“训老虎</a:t>
            </a:r>
          </a:p>
        </p:txBody>
      </p:sp>
      <p:sp>
        <p:nvSpPr>
          <p:cNvPr id="559119" name="Rectangle 15"/>
          <p:cNvSpPr>
            <a:spLocks noChangeArrowheads="1"/>
          </p:cNvSpPr>
          <p:nvPr/>
        </p:nvSpPr>
        <p:spPr bwMode="auto">
          <a:xfrm>
            <a:off x="1114425" y="5778500"/>
            <a:ext cx="1727200" cy="576263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zh-CN" altLang="en-US" sz="1200">
                <a:solidFill>
                  <a:schemeClr val="bg1"/>
                </a:solidFill>
                <a:latin typeface="Arial" pitchFamily="34" charset="0"/>
                <a:ea typeface="楷体_GB2312" pitchFamily="49" charset="-122"/>
              </a:rPr>
              <a:t>过程检查</a:t>
            </a:r>
          </a:p>
          <a:p>
            <a:pPr algn="ctr"/>
            <a:r>
              <a:rPr lang="en-US" altLang="zh-CN" sz="1200">
                <a:solidFill>
                  <a:schemeClr val="bg1"/>
                </a:solidFill>
                <a:latin typeface="Arial" pitchFamily="34" charset="0"/>
                <a:ea typeface="楷体_GB2312" pitchFamily="49" charset="-122"/>
              </a:rPr>
              <a:t>---</a:t>
            </a:r>
            <a:r>
              <a:rPr lang="zh-CN" altLang="en-US" sz="1200">
                <a:solidFill>
                  <a:schemeClr val="bg1"/>
                </a:solidFill>
                <a:latin typeface="Arial" pitchFamily="34" charset="0"/>
                <a:ea typeface="楷体_GB2312" pitchFamily="49" charset="-122"/>
              </a:rPr>
              <a:t>按照训练计划检查</a:t>
            </a:r>
          </a:p>
        </p:txBody>
      </p:sp>
      <p:sp>
        <p:nvSpPr>
          <p:cNvPr id="559120" name="Rectangle 16"/>
          <p:cNvSpPr>
            <a:spLocks noChangeArrowheads="1"/>
          </p:cNvSpPr>
          <p:nvPr/>
        </p:nvSpPr>
        <p:spPr bwMode="auto">
          <a:xfrm>
            <a:off x="3203575" y="5230813"/>
            <a:ext cx="1439863" cy="504825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zh-CN" altLang="en-US" sz="1200">
                <a:solidFill>
                  <a:schemeClr val="bg1"/>
                </a:solidFill>
                <a:latin typeface="Arial" pitchFamily="34" charset="0"/>
                <a:ea typeface="楷体_GB2312" pitchFamily="49" charset="-122"/>
              </a:rPr>
              <a:t>奖惩及时</a:t>
            </a:r>
          </a:p>
          <a:p>
            <a:pPr algn="ctr"/>
            <a:r>
              <a:rPr lang="en-US" altLang="zh-CN" sz="1200">
                <a:solidFill>
                  <a:schemeClr val="bg1"/>
                </a:solidFill>
                <a:latin typeface="Arial" pitchFamily="34" charset="0"/>
                <a:ea typeface="楷体_GB2312" pitchFamily="49" charset="-122"/>
              </a:rPr>
              <a:t>----</a:t>
            </a:r>
            <a:r>
              <a:rPr lang="zh-CN" altLang="en-US" sz="1200">
                <a:solidFill>
                  <a:schemeClr val="bg1"/>
                </a:solidFill>
                <a:latin typeface="Arial" pitchFamily="34" charset="0"/>
                <a:ea typeface="楷体_GB2312" pitchFamily="49" charset="-122"/>
              </a:rPr>
              <a:t>安慰奖，锤子罚</a:t>
            </a:r>
          </a:p>
          <a:p>
            <a:pPr algn="ctr"/>
            <a:endParaRPr lang="zh-CN" altLang="en-US" sz="1200">
              <a:solidFill>
                <a:schemeClr val="bg1"/>
              </a:solidFill>
              <a:latin typeface="Arial" pitchFamily="34" charset="0"/>
              <a:ea typeface="楷体_GB2312" pitchFamily="49" charset="-122"/>
            </a:endParaRPr>
          </a:p>
        </p:txBody>
      </p:sp>
      <p:sp>
        <p:nvSpPr>
          <p:cNvPr id="559121" name="Rectangle 17"/>
          <p:cNvSpPr>
            <a:spLocks noChangeArrowheads="1"/>
          </p:cNvSpPr>
          <p:nvPr/>
        </p:nvSpPr>
        <p:spPr bwMode="auto">
          <a:xfrm>
            <a:off x="7091363" y="5878513"/>
            <a:ext cx="1441450" cy="47625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zh-CN" altLang="en-US" sz="1200">
                <a:solidFill>
                  <a:schemeClr val="bg1"/>
                </a:solidFill>
                <a:latin typeface="Arial" pitchFamily="34" charset="0"/>
                <a:ea typeface="楷体_GB2312" pitchFamily="49" charset="-122"/>
              </a:rPr>
              <a:t>改进复制</a:t>
            </a:r>
          </a:p>
          <a:p>
            <a:pPr algn="ctr"/>
            <a:r>
              <a:rPr lang="en-US" altLang="zh-CN" sz="1200">
                <a:solidFill>
                  <a:schemeClr val="bg1"/>
                </a:solidFill>
                <a:latin typeface="Arial" pitchFamily="34" charset="0"/>
                <a:ea typeface="楷体_GB2312" pitchFamily="49" charset="-122"/>
              </a:rPr>
              <a:t>--</a:t>
            </a:r>
            <a:r>
              <a:rPr lang="zh-CN" altLang="en-US" sz="1200">
                <a:solidFill>
                  <a:schemeClr val="bg1"/>
                </a:solidFill>
                <a:latin typeface="Arial" pitchFamily="34" charset="0"/>
                <a:ea typeface="楷体_GB2312" pitchFamily="49" charset="-122"/>
              </a:rPr>
              <a:t>训虎法总结进流程</a:t>
            </a:r>
          </a:p>
        </p:txBody>
      </p:sp>
      <p:pic>
        <p:nvPicPr>
          <p:cNvPr id="559122" name="Picture 18" descr="069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113" y="981075"/>
            <a:ext cx="18716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9123" name="Picture 19" descr="图片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288" y="1054100"/>
            <a:ext cx="16652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9124" name="AutoShape 20"/>
          <p:cNvSpPr>
            <a:spLocks noChangeArrowheads="1"/>
          </p:cNvSpPr>
          <p:nvPr/>
        </p:nvSpPr>
        <p:spPr bwMode="auto">
          <a:xfrm>
            <a:off x="2339975" y="1917700"/>
            <a:ext cx="360363" cy="287338"/>
          </a:xfrm>
          <a:prstGeom prst="leftArrow">
            <a:avLst>
              <a:gd name="adj1" fmla="val 50000"/>
              <a:gd name="adj2" fmla="val 31354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9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9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9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9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9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9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9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9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9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9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9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9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9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9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9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9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9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9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9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9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9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9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9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9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9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9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9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9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59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9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9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59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9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9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9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9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9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9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7" grpId="0" animBg="1"/>
      <p:bldP spid="559112" grpId="0" animBg="1"/>
      <p:bldP spid="559113" grpId="0" animBg="1"/>
      <p:bldP spid="559115" grpId="0" animBg="1"/>
      <p:bldP spid="559117" grpId="0" animBg="1"/>
      <p:bldP spid="559118" grpId="0" animBg="1"/>
      <p:bldP spid="559119" grpId="0" animBg="1"/>
      <p:bldP spid="559119" grpId="1" animBg="1"/>
      <p:bldP spid="559120" grpId="0" animBg="1"/>
      <p:bldP spid="559121" grpId="0" animBg="1"/>
      <p:bldP spid="55912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514600" y="6635750"/>
            <a:ext cx="1905000" cy="222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fld id="{65AB1FA1-FFD1-4205-882F-A4D91D924EAF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45</a:t>
            </a:fld>
            <a:endParaRPr lang="en-US" altLang="zh-CN" sz="900">
              <a:solidFill>
                <a:schemeClr val="hlink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2492896"/>
            <a:ext cx="429768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zh-CN" altLang="en-US" sz="7200" b="0" cap="all" dirty="0">
                <a:ln w="0">
                  <a:noFill/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结果定义</a:t>
            </a:r>
            <a:endParaRPr lang="zh-CN" alt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514600" y="6635750"/>
            <a:ext cx="1905000" cy="222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fld id="{8897BCF4-35BE-4138-A9DD-6ABB78F0137F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46</a:t>
            </a:fld>
            <a:endParaRPr lang="en-US" altLang="zh-CN" sz="900">
              <a:solidFill>
                <a:schemeClr val="hlink"/>
              </a:solidFill>
              <a:latin typeface="Arial" pitchFamily="34" charset="0"/>
              <a:ea typeface="+mn-ea"/>
            </a:endParaRPr>
          </a:p>
        </p:txBody>
      </p:sp>
      <p:sp>
        <p:nvSpPr>
          <p:cNvPr id="134147" name="Rectangle 2"/>
          <p:cNvSpPr>
            <a:spLocks noChangeArrowheads="1"/>
          </p:cNvSpPr>
          <p:nvPr/>
        </p:nvSpPr>
        <p:spPr bwMode="auto">
          <a:xfrm>
            <a:off x="900113" y="1268413"/>
            <a:ext cx="7488237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SzPct val="60000"/>
              <a:buFont typeface="Wingdings" pitchFamily="2" charset="2"/>
              <a:buNone/>
            </a:pPr>
            <a:r>
              <a:rPr lang="zh-CN" altLang="en-US" sz="320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任务是什么</a:t>
            </a:r>
            <a:r>
              <a:rPr lang="en-US" altLang="zh-CN" sz="320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?——</a:t>
            </a:r>
            <a:r>
              <a:rPr lang="zh-CN" altLang="en-US" sz="320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三事</a:t>
            </a:r>
          </a:p>
          <a:p>
            <a:pPr>
              <a:spcBef>
                <a:spcPct val="50000"/>
              </a:spcBef>
              <a:buSzPct val="60000"/>
              <a:buFont typeface="Wingdings" pitchFamily="2" charset="2"/>
              <a:buNone/>
            </a:pPr>
            <a:endParaRPr lang="zh-CN" altLang="en-US" sz="2400" i="1">
              <a:latin typeface="楷体_GB2312" pitchFamily="49" charset="-122"/>
            </a:endParaRPr>
          </a:p>
          <a:p>
            <a:pPr>
              <a:spcBef>
                <a:spcPct val="50000"/>
              </a:spcBef>
              <a:buSzPct val="60000"/>
              <a:buFont typeface="Wingdings" pitchFamily="2" charset="2"/>
              <a:buChar char="p"/>
            </a:pPr>
            <a:r>
              <a:rPr lang="zh-CN" altLang="en-US" sz="2400">
                <a:solidFill>
                  <a:srgbClr val="FF0000"/>
                </a:solidFill>
              </a:rPr>
              <a:t>完成差事</a:t>
            </a:r>
            <a:r>
              <a:rPr lang="en-US" altLang="zh-CN" sz="2400">
                <a:solidFill>
                  <a:srgbClr val="FF0000"/>
                </a:solidFill>
              </a:rPr>
              <a:t>:</a:t>
            </a:r>
            <a:r>
              <a:rPr lang="zh-CN" altLang="en-US" sz="2400"/>
              <a:t>领导要办的都办了</a:t>
            </a:r>
            <a:endParaRPr lang="zh-CN" altLang="en-US" sz="1800"/>
          </a:p>
          <a:p>
            <a:pPr>
              <a:spcBef>
                <a:spcPct val="50000"/>
              </a:spcBef>
              <a:buSzPct val="60000"/>
              <a:buFont typeface="Wingdings" pitchFamily="2" charset="2"/>
              <a:buChar char="p"/>
            </a:pPr>
            <a:r>
              <a:rPr lang="zh-CN" altLang="en-US" sz="2400">
                <a:solidFill>
                  <a:srgbClr val="FF0000"/>
                </a:solidFill>
              </a:rPr>
              <a:t>例行公事</a:t>
            </a:r>
            <a:r>
              <a:rPr lang="en-US" altLang="zh-CN" sz="2400">
                <a:solidFill>
                  <a:srgbClr val="FF0000"/>
                </a:solidFill>
              </a:rPr>
              <a:t>:</a:t>
            </a:r>
            <a:r>
              <a:rPr lang="zh-CN" altLang="en-US" sz="2400"/>
              <a:t>该走的程序都走了</a:t>
            </a:r>
            <a:endParaRPr lang="zh-CN" altLang="en-US" sz="1800"/>
          </a:p>
          <a:p>
            <a:pPr>
              <a:spcBef>
                <a:spcPct val="50000"/>
              </a:spcBef>
              <a:buSzPct val="60000"/>
              <a:buFont typeface="Wingdings" pitchFamily="2" charset="2"/>
              <a:buChar char="p"/>
            </a:pPr>
            <a:r>
              <a:rPr lang="zh-CN" altLang="en-US" sz="2400">
                <a:solidFill>
                  <a:srgbClr val="FF0000"/>
                </a:solidFill>
              </a:rPr>
              <a:t>应付了事</a:t>
            </a:r>
            <a:r>
              <a:rPr lang="en-US" altLang="zh-CN" sz="2400">
                <a:solidFill>
                  <a:srgbClr val="FF0000"/>
                </a:solidFill>
              </a:rPr>
              <a:t>:</a:t>
            </a:r>
            <a:r>
              <a:rPr lang="zh-CN" altLang="en-US" sz="2400"/>
              <a:t>差不多就行了</a:t>
            </a:r>
            <a:endParaRPr lang="zh-CN" altLang="en-US" sz="1800"/>
          </a:p>
          <a:p>
            <a:pPr>
              <a:spcBef>
                <a:spcPct val="50000"/>
              </a:spcBef>
              <a:buSzPct val="60000"/>
              <a:buFont typeface="Wingdings" pitchFamily="2" charset="2"/>
              <a:buChar char="p"/>
            </a:pPr>
            <a:endParaRPr lang="zh-CN" altLang="en-US" sz="1800"/>
          </a:p>
          <a:p>
            <a:pPr>
              <a:spcBef>
                <a:spcPct val="50000"/>
              </a:spcBef>
              <a:buSzPct val="60000"/>
              <a:buFont typeface="Wingdings" pitchFamily="2" charset="2"/>
              <a:buNone/>
            </a:pPr>
            <a:r>
              <a:rPr lang="zh-CN" altLang="en-US" sz="2400">
                <a:solidFill>
                  <a:srgbClr val="000099"/>
                </a:solidFill>
              </a:rPr>
              <a:t>    </a:t>
            </a:r>
            <a:r>
              <a:rPr lang="zh-CN" altLang="en-US" sz="3600">
                <a:solidFill>
                  <a:srgbClr val="000099"/>
                </a:solidFill>
              </a:rPr>
              <a:t>对程序负责、对形式负责、对苦劳负责，就是不对结果负责</a:t>
            </a:r>
          </a:p>
        </p:txBody>
      </p:sp>
      <p:pic>
        <p:nvPicPr>
          <p:cNvPr id="134148" name="Picture 2" descr="D:\护士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89138"/>
            <a:ext cx="180975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514600" y="6635750"/>
            <a:ext cx="1905000" cy="222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fld id="{D9C602F3-8F49-4305-BF0C-441886CF2651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47</a:t>
            </a:fld>
            <a:endParaRPr lang="en-US" altLang="zh-CN" sz="900">
              <a:solidFill>
                <a:schemeClr val="hlink"/>
              </a:solidFill>
              <a:latin typeface="Arial" pitchFamily="34" charset="0"/>
              <a:ea typeface="+mn-ea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268413"/>
            <a:ext cx="9144000" cy="467995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200" kern="12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结果是什么</a:t>
            </a:r>
            <a:r>
              <a:rPr lang="zh-CN" altLang="en-US" sz="3200" kern="120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？</a:t>
            </a:r>
            <a:r>
              <a:rPr lang="en-US" altLang="zh-CN" sz="3200" kern="120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——</a:t>
            </a:r>
            <a:r>
              <a:rPr lang="zh-CN" altLang="en-US" sz="3200" kern="120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三有</a:t>
            </a:r>
            <a:endParaRPr lang="en-US" altLang="zh-CN" sz="3200" kern="1200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buFont typeface="Wingdings" pitchFamily="2" charset="2"/>
              <a:buNone/>
              <a:defRPr/>
            </a:pPr>
            <a:endParaRPr lang="en-US" altLang="zh-CN" sz="2000" b="0" dirty="0"/>
          </a:p>
          <a:p>
            <a:pPr>
              <a:lnSpc>
                <a:spcPct val="150000"/>
              </a:lnSpc>
              <a:defRPr/>
            </a:pPr>
            <a:r>
              <a:rPr lang="zh-CN" altLang="en-US" sz="2400" kern="1200" dirty="0">
                <a:solidFill>
                  <a:srgbClr val="FF0000"/>
                </a:solidFill>
                <a:latin typeface="华文行楷" pitchFamily="2" charset="-122"/>
              </a:rPr>
              <a:t>有时间</a:t>
            </a:r>
            <a:r>
              <a:rPr lang="en-US" altLang="zh-CN" sz="2400" kern="1200" dirty="0" smtClean="0">
                <a:solidFill>
                  <a:srgbClr val="FF0000"/>
                </a:solidFill>
                <a:latin typeface="华文行楷" pitchFamily="2" charset="-122"/>
              </a:rPr>
              <a:t>:   </a:t>
            </a:r>
            <a:r>
              <a:rPr lang="zh-CN" altLang="en-US" sz="2400" kern="1200" dirty="0" smtClean="0">
                <a:solidFill>
                  <a:schemeClr val="tx1"/>
                </a:solidFill>
                <a:latin typeface="华文行楷" pitchFamily="2" charset="-122"/>
              </a:rPr>
              <a:t>最后</a:t>
            </a:r>
            <a:r>
              <a:rPr lang="zh-CN" altLang="en-US" sz="2400" kern="1200" dirty="0">
                <a:solidFill>
                  <a:schemeClr val="tx1"/>
                </a:solidFill>
                <a:latin typeface="华文行楷" pitchFamily="2" charset="-122"/>
              </a:rPr>
              <a:t>的期限；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kern="1200" dirty="0">
                <a:solidFill>
                  <a:srgbClr val="FF0000"/>
                </a:solidFill>
                <a:latin typeface="华文行楷" pitchFamily="2" charset="-122"/>
              </a:rPr>
              <a:t>有价值：</a:t>
            </a:r>
            <a:r>
              <a:rPr lang="zh-CN" altLang="en-US" sz="2400" kern="1200" dirty="0">
                <a:solidFill>
                  <a:schemeClr val="tx1"/>
                </a:solidFill>
                <a:latin typeface="华文行楷" pitchFamily="2" charset="-122"/>
              </a:rPr>
              <a:t>是客户要的；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kern="1200" dirty="0" smtClean="0">
                <a:solidFill>
                  <a:srgbClr val="FF0000"/>
                </a:solidFill>
                <a:latin typeface="华文行楷" pitchFamily="2" charset="-122"/>
              </a:rPr>
              <a:t>可考核</a:t>
            </a:r>
            <a:r>
              <a:rPr lang="zh-CN" altLang="en-US" sz="2400" kern="1200" dirty="0">
                <a:solidFill>
                  <a:srgbClr val="FF0000"/>
                </a:solidFill>
                <a:latin typeface="华文行楷" pitchFamily="2" charset="-122"/>
              </a:rPr>
              <a:t>：</a:t>
            </a:r>
            <a:r>
              <a:rPr lang="zh-CN" altLang="en-US" sz="2400" kern="1200" dirty="0">
                <a:solidFill>
                  <a:schemeClr val="tx1"/>
                </a:solidFill>
                <a:latin typeface="华文行楷" pitchFamily="2" charset="-122"/>
              </a:rPr>
              <a:t>看得见，摸得到。</a:t>
            </a:r>
          </a:p>
          <a:p>
            <a:pPr>
              <a:buFont typeface="Wingdings" pitchFamily="2" charset="2"/>
              <a:buNone/>
              <a:defRPr/>
            </a:pPr>
            <a:r>
              <a:rPr lang="zh-CN" altLang="en-US" sz="2000" b="0" dirty="0">
                <a:solidFill>
                  <a:srgbClr val="000099"/>
                </a:solidFill>
              </a:rPr>
              <a:t>     </a:t>
            </a:r>
          </a:p>
          <a:p>
            <a:pPr>
              <a:buFont typeface="Wingdings" pitchFamily="2" charset="2"/>
              <a:buNone/>
              <a:defRPr/>
            </a:pPr>
            <a:r>
              <a:rPr lang="zh-CN" altLang="en-US" sz="2000" dirty="0">
                <a:solidFill>
                  <a:srgbClr val="000099"/>
                </a:solidFill>
              </a:rPr>
              <a:t>       </a:t>
            </a:r>
            <a:r>
              <a:rPr lang="zh-CN" altLang="en-US" sz="3600" kern="1200" dirty="0">
                <a:solidFill>
                  <a:srgbClr val="000099"/>
                </a:solidFill>
                <a:latin typeface="华文行楷" pitchFamily="2" charset="-122"/>
              </a:rPr>
              <a:t>结果是客户认可的</a:t>
            </a:r>
            <a:r>
              <a:rPr lang="zh-CN" altLang="en-US" sz="3600" kern="1200" dirty="0" smtClean="0">
                <a:solidFill>
                  <a:srgbClr val="000099"/>
                </a:solidFill>
                <a:latin typeface="华文行楷" pitchFamily="2" charset="-122"/>
              </a:rPr>
              <a:t>，不是</a:t>
            </a:r>
            <a:r>
              <a:rPr lang="zh-CN" altLang="en-US" sz="3600" kern="1200" dirty="0">
                <a:solidFill>
                  <a:srgbClr val="000099"/>
                </a:solidFill>
                <a:latin typeface="华文行楷" pitchFamily="2" charset="-122"/>
              </a:rPr>
              <a:t>你自己想做</a:t>
            </a:r>
            <a:r>
              <a:rPr lang="zh-CN" altLang="en-US" sz="3600" kern="1200" dirty="0" smtClean="0">
                <a:solidFill>
                  <a:srgbClr val="000099"/>
                </a:solidFill>
                <a:latin typeface="华文行楷" pitchFamily="2" charset="-122"/>
              </a:rPr>
              <a:t>的！</a:t>
            </a:r>
            <a:endParaRPr lang="zh-CN" altLang="en-US" sz="3600" kern="1200" dirty="0">
              <a:solidFill>
                <a:srgbClr val="000099"/>
              </a:solidFill>
              <a:latin typeface="华文行楷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0825" y="53006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/>
          <a:lstStyle/>
          <a:p>
            <a:r>
              <a:rPr lang="zh-CN" altLang="en-US" smtClean="0">
                <a:solidFill>
                  <a:srgbClr val="CC0000"/>
                </a:solidFill>
                <a:ea typeface="经典综艺体简"/>
                <a:cs typeface="经典综艺体简"/>
              </a:rPr>
              <a:t>                                                           </a:t>
            </a:r>
            <a:r>
              <a:rPr lang="en-US" altLang="zh-CN" smtClean="0">
                <a:solidFill>
                  <a:srgbClr val="FF0000"/>
                </a:solidFill>
                <a:ea typeface="经典综艺体简"/>
                <a:cs typeface="经典综艺体简"/>
              </a:rPr>
              <a:t>——</a:t>
            </a:r>
            <a:r>
              <a:rPr lang="zh-CN" altLang="en-US" smtClean="0">
                <a:solidFill>
                  <a:srgbClr val="FF0000"/>
                </a:solidFill>
                <a:ea typeface="经典综艺体简"/>
                <a:cs typeface="经典综艺体简"/>
              </a:rPr>
              <a:t>启示录</a:t>
            </a:r>
          </a:p>
        </p:txBody>
      </p:sp>
      <p:sp>
        <p:nvSpPr>
          <p:cNvPr id="694275" name="Freeform 3"/>
          <p:cNvSpPr>
            <a:spLocks/>
          </p:cNvSpPr>
          <p:nvPr/>
        </p:nvSpPr>
        <p:spPr bwMode="gray">
          <a:xfrm>
            <a:off x="328613" y="4572000"/>
            <a:ext cx="2020887" cy="960438"/>
          </a:xfrm>
          <a:custGeom>
            <a:avLst/>
            <a:gdLst>
              <a:gd name="T0" fmla="*/ 88 w 2320"/>
              <a:gd name="T1" fmla="*/ 696 h 792"/>
              <a:gd name="T2" fmla="*/ 88 w 2320"/>
              <a:gd name="T3" fmla="*/ 0 h 792"/>
              <a:gd name="T4" fmla="*/ 0 w 2320"/>
              <a:gd name="T5" fmla="*/ 0 h 792"/>
              <a:gd name="T6" fmla="*/ 0 w 2320"/>
              <a:gd name="T7" fmla="*/ 792 h 792"/>
              <a:gd name="T8" fmla="*/ 2320 w 2320"/>
              <a:gd name="T9" fmla="*/ 792 h 792"/>
              <a:gd name="T10" fmla="*/ 2320 w 2320"/>
              <a:gd name="T11" fmla="*/ 696 h 792"/>
              <a:gd name="T12" fmla="*/ 88 w 2320"/>
              <a:gd name="T13" fmla="*/ 696 h 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20"/>
              <a:gd name="T22" fmla="*/ 0 h 792"/>
              <a:gd name="T23" fmla="*/ 2320 w 2320"/>
              <a:gd name="T24" fmla="*/ 792 h 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gradFill rotWithShape="1">
            <a:gsLst>
              <a:gs pos="0">
                <a:srgbClr val="00CCFF">
                  <a:alpha val="50000"/>
                </a:srgbClr>
              </a:gs>
              <a:gs pos="100000">
                <a:srgbClr val="00CCFF"/>
              </a:gs>
            </a:gsLst>
            <a:lin ang="5400000" scaled="1"/>
          </a:gradFill>
          <a:ln w="0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algn="ctr">
              <a:lnSpc>
                <a:spcPct val="150000"/>
              </a:lnSpc>
              <a:defRPr/>
            </a:pPr>
            <a:endParaRPr lang="zh-CN" altLang="en-US" sz="540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黑体" pitchFamily="2" charset="-122"/>
            </a:endParaRPr>
          </a:p>
        </p:txBody>
      </p:sp>
      <p:sp>
        <p:nvSpPr>
          <p:cNvPr id="694276" name="Freeform 4"/>
          <p:cNvSpPr>
            <a:spLocks/>
          </p:cNvSpPr>
          <p:nvPr/>
        </p:nvSpPr>
        <p:spPr bwMode="gray">
          <a:xfrm rot="10800000">
            <a:off x="6986588" y="1066800"/>
            <a:ext cx="1924050" cy="962025"/>
          </a:xfrm>
          <a:custGeom>
            <a:avLst/>
            <a:gdLst>
              <a:gd name="T0" fmla="*/ 88 w 2320"/>
              <a:gd name="T1" fmla="*/ 696 h 792"/>
              <a:gd name="T2" fmla="*/ 88 w 2320"/>
              <a:gd name="T3" fmla="*/ 0 h 792"/>
              <a:gd name="T4" fmla="*/ 0 w 2320"/>
              <a:gd name="T5" fmla="*/ 0 h 792"/>
              <a:gd name="T6" fmla="*/ 0 w 2320"/>
              <a:gd name="T7" fmla="*/ 792 h 792"/>
              <a:gd name="T8" fmla="*/ 2320 w 2320"/>
              <a:gd name="T9" fmla="*/ 792 h 792"/>
              <a:gd name="T10" fmla="*/ 2320 w 2320"/>
              <a:gd name="T11" fmla="*/ 696 h 792"/>
              <a:gd name="T12" fmla="*/ 88 w 2320"/>
              <a:gd name="T13" fmla="*/ 696 h 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20"/>
              <a:gd name="T22" fmla="*/ 0 h 792"/>
              <a:gd name="T23" fmla="*/ 2320 w 2320"/>
              <a:gd name="T24" fmla="*/ 792 h 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gradFill rotWithShape="1">
            <a:gsLst>
              <a:gs pos="0">
                <a:srgbClr val="00CCFF">
                  <a:alpha val="50000"/>
                </a:srgbClr>
              </a:gs>
              <a:gs pos="100000">
                <a:srgbClr val="00CCFF"/>
              </a:gs>
            </a:gsLst>
            <a:lin ang="5400000" scaled="1"/>
          </a:gradFill>
          <a:ln w="0">
            <a:noFill/>
            <a:round/>
            <a:headEnd/>
            <a:tailEnd/>
          </a:ln>
        </p:spPr>
        <p:txBody>
          <a:bodyPr rot="10800000" lIns="91431" tIns="45716" rIns="91431" bIns="45716"/>
          <a:lstStyle/>
          <a:p>
            <a:pPr algn="ctr">
              <a:lnSpc>
                <a:spcPct val="150000"/>
              </a:lnSpc>
              <a:defRPr/>
            </a:pPr>
            <a:endParaRPr lang="zh-CN" altLang="en-US" sz="540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黑体" pitchFamily="2" charset="-122"/>
            </a:endParaRPr>
          </a:p>
        </p:txBody>
      </p:sp>
      <p:sp>
        <p:nvSpPr>
          <p:cNvPr id="694277" name="AutoShape 5"/>
          <p:cNvSpPr>
            <a:spLocks noChangeArrowheads="1"/>
          </p:cNvSpPr>
          <p:nvPr/>
        </p:nvSpPr>
        <p:spPr bwMode="gray">
          <a:xfrm>
            <a:off x="695325" y="1524000"/>
            <a:ext cx="7972425" cy="35814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303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lIns="91431" tIns="45716" rIns="91431" bIns="45716" anchor="ctr">
            <a:flatTx/>
          </a:bodyPr>
          <a:lstStyle/>
          <a:p>
            <a:pPr>
              <a:defRPr/>
            </a:pPr>
            <a:endParaRPr lang="zh-CN" altLang="en-US" sz="29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黑体" pitchFamily="49" charset="-122"/>
            </a:endParaRPr>
          </a:p>
        </p:txBody>
      </p:sp>
      <p:sp>
        <p:nvSpPr>
          <p:cNvPr id="461827" name="Text Box 3"/>
          <p:cNvSpPr txBox="1">
            <a:spLocks noChangeArrowheads="1"/>
          </p:cNvSpPr>
          <p:nvPr/>
        </p:nvSpPr>
        <p:spPr bwMode="auto">
          <a:xfrm>
            <a:off x="900113" y="1700213"/>
            <a:ext cx="7993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 任务是没有价值的，</a:t>
            </a:r>
            <a:endParaRPr lang="en-US" altLang="zh-CN" sz="48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48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4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结果才有价值</a:t>
            </a:r>
            <a:r>
              <a:rPr lang="zh-CN" altLang="en-US" sz="4800">
                <a:solidFill>
                  <a:srgbClr val="FF0000"/>
                </a:solidFill>
                <a:latin typeface="方正粗宋简体"/>
                <a:ea typeface="黑体" pitchFamily="49" charset="-122"/>
              </a:rPr>
              <a:t>！</a:t>
            </a:r>
            <a:endParaRPr lang="en-US" altLang="zh-CN" sz="48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514600" y="6635750"/>
            <a:ext cx="1905000" cy="222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fld id="{C62AD7CA-E679-4BA8-AC03-284CECD95F51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49</a:t>
            </a:fld>
            <a:endParaRPr lang="en-US" altLang="zh-CN" sz="900">
              <a:solidFill>
                <a:schemeClr val="hlink"/>
              </a:solidFill>
              <a:latin typeface="Arial" pitchFamily="34" charset="0"/>
              <a:ea typeface="+mn-ea"/>
            </a:endParaRPr>
          </a:p>
        </p:txBody>
      </p:sp>
      <p:pic>
        <p:nvPicPr>
          <p:cNvPr id="139267" name="Picture 2" descr="D:\操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8" name="TextBox 5"/>
          <p:cNvSpPr txBox="1">
            <a:spLocks noChangeArrowheads="1"/>
          </p:cNvSpPr>
          <p:nvPr/>
        </p:nvSpPr>
        <p:spPr bwMode="auto">
          <a:xfrm>
            <a:off x="2268538" y="5373688"/>
            <a:ext cx="56880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6600">
                <a:solidFill>
                  <a:srgbClr val="FF0000"/>
                </a:solidFill>
                <a:latin typeface="宋体" pitchFamily="2" charset="-122"/>
              </a:rPr>
              <a:t>5K</a:t>
            </a:r>
            <a:r>
              <a:rPr lang="zh-CN" altLang="en-US" sz="6600">
                <a:solidFill>
                  <a:srgbClr val="FF0000"/>
                </a:solidFill>
                <a:latin typeface="宋体" pitchFamily="2" charset="-122"/>
              </a:rPr>
              <a:t>口诀大比武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428736"/>
            <a:ext cx="9770623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800" cap="all" dirty="0" smtClean="0">
                <a:ln w="0">
                  <a:noFill/>
                </a:ln>
                <a:effectLst>
                  <a:reflection blurRad="12700" stA="50000" endPos="50000" dist="5000" dir="5400000" sy="-100000" rotWithShape="0"/>
                </a:effectLst>
                <a:latin typeface="仿宋" pitchFamily="49" charset="-122"/>
                <a:ea typeface="仿宋" pitchFamily="49" charset="-122"/>
                <a:sym typeface="Wingdings" pitchFamily="2" charset="2"/>
              </a:rPr>
              <a:t>无论你怎么</a:t>
            </a:r>
            <a:r>
              <a:rPr lang="zh-CN" altLang="en-US" sz="9600" cap="all" dirty="0" smtClean="0">
                <a:ln w="0">
                  <a:noFill/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仿宋" pitchFamily="49" charset="-122"/>
                <a:ea typeface="仿宋" pitchFamily="49" charset="-122"/>
                <a:sym typeface="Wingdings" pitchFamily="2" charset="2"/>
              </a:rPr>
              <a:t>“想”</a:t>
            </a:r>
            <a:endParaRPr lang="zh-CN" altLang="en-US" sz="9600" cap="all" dirty="0">
              <a:ln w="0">
                <a:noFill/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仿宋" pitchFamily="49" charset="-122"/>
              <a:ea typeface="仿宋" pitchFamily="49" charset="-122"/>
              <a:sym typeface="Wingdings" pitchFamily="2" charset="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zh-CN" altLang="en-US" sz="9600" cap="all" dirty="0">
                <a:ln w="0">
                  <a:noFill/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仿宋" pitchFamily="49" charset="-122"/>
                <a:ea typeface="仿宋" pitchFamily="49" charset="-122"/>
                <a:sym typeface="Wingdings" pitchFamily="2" charset="2"/>
              </a:rPr>
              <a:t>公司化</a:t>
            </a:r>
            <a:r>
              <a:rPr lang="zh-CN" altLang="en-US" sz="4800" cap="all" dirty="0">
                <a:ln w="0">
                  <a:noFill/>
                </a:ln>
                <a:effectLst>
                  <a:reflection blurRad="12700" stA="50000" endPos="50000" dist="5000" dir="5400000" sy="-100000" rotWithShape="0"/>
                </a:effectLst>
                <a:latin typeface="仿宋" pitchFamily="49" charset="-122"/>
                <a:ea typeface="仿宋" pitchFamily="49" charset="-122"/>
                <a:sym typeface="Wingdings" pitchFamily="2" charset="2"/>
              </a:rPr>
              <a:t>经营都是</a:t>
            </a:r>
            <a:r>
              <a:rPr lang="zh-CN" altLang="en-US" sz="4800" cap="all" dirty="0" smtClean="0">
                <a:ln w="0">
                  <a:noFill/>
                </a:ln>
                <a:effectLst>
                  <a:reflection blurRad="12700" stA="50000" endPos="50000" dist="5000" dir="5400000" sy="-100000" rotWithShape="0"/>
                </a:effectLst>
                <a:latin typeface="仿宋" pitchFamily="49" charset="-122"/>
                <a:ea typeface="仿宋" pitchFamily="49" charset="-122"/>
                <a:sym typeface="Wingdings" pitchFamily="2" charset="2"/>
              </a:rPr>
              <a:t>必经之路！</a:t>
            </a:r>
            <a:endParaRPr lang="zh-CN" altLang="en-US" sz="4800" cap="all" dirty="0">
              <a:ln w="0">
                <a:noFill/>
              </a:ln>
              <a:effectLst>
                <a:reflection blurRad="12700" stA="50000" endPos="50000" dist="5000" dir="5400000" sy="-100000" rotWithShape="0"/>
              </a:effectLst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fld id="{F7EF59E9-865F-4BF8-8178-4006824E7A31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50</a:t>
            </a:fld>
            <a:endParaRPr lang="en-US" altLang="zh-CN" sz="900" dirty="0">
              <a:solidFill>
                <a:schemeClr val="hlink"/>
              </a:solidFill>
              <a:latin typeface="Arial" pitchFamily="34" charset="0"/>
              <a:ea typeface="+mn-ea"/>
            </a:endParaRP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4383" y="2766099"/>
            <a:ext cx="7921194" cy="82645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50000"/>
              </a:spcBef>
              <a:buClrTx/>
              <a:buFont typeface="Wingdings" pitchFamily="2" charset="2"/>
              <a:buNone/>
              <a:defRPr/>
            </a:pPr>
            <a:r>
              <a:rPr lang="zh-CN" altLang="en-US" sz="4400" b="0" i="1" dirty="0">
                <a:solidFill>
                  <a:srgbClr val="FF0000"/>
                </a:solidFill>
                <a:ea typeface="黑体" pitchFamily="2" charset="-122"/>
              </a:rPr>
              <a:t>    </a:t>
            </a:r>
            <a:r>
              <a:rPr lang="zh-CN" altLang="en-US" sz="4400" b="0" i="1" dirty="0" smtClean="0">
                <a:solidFill>
                  <a:srgbClr val="FF0000"/>
                </a:solidFill>
                <a:ea typeface="黑体" pitchFamily="2" charset="-122"/>
              </a:rPr>
              <a:t>     </a:t>
            </a:r>
            <a:r>
              <a:rPr lang="en-US" altLang="zh-CN" sz="4400" b="0" i="1" dirty="0" smtClean="0">
                <a:solidFill>
                  <a:srgbClr val="FF0000"/>
                </a:solidFill>
                <a:ea typeface="黑体" pitchFamily="2" charset="-122"/>
              </a:rPr>
              <a:t>5K</a:t>
            </a:r>
            <a:r>
              <a:rPr lang="zh-CN" altLang="en-US" sz="6000" b="0" kern="1200" cap="all" dirty="0" smtClean="0">
                <a:ln w="0">
                  <a:noFill/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华文行楷" pitchFamily="2" charset="-122"/>
                <a:ea typeface="华文行楷" pitchFamily="2" charset="-122"/>
              </a:rPr>
              <a:t>实践</a:t>
            </a:r>
            <a:r>
              <a:rPr lang="zh-CN" altLang="en-US" sz="6000" b="0" kern="1200" cap="all" dirty="0">
                <a:ln w="0">
                  <a:noFill/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华文行楷" pitchFamily="2" charset="-122"/>
                <a:ea typeface="华文行楷" pitchFamily="2" charset="-122"/>
              </a:rPr>
              <a:t>管理工具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矩形 5"/>
          <p:cNvSpPr>
            <a:spLocks noChangeArrowheads="1"/>
          </p:cNvSpPr>
          <p:nvPr/>
        </p:nvSpPr>
        <p:spPr bwMode="auto">
          <a:xfrm>
            <a:off x="1214438" y="1643063"/>
            <a:ext cx="68580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12800" indent="-812800" algn="ctr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zh-CN" altLang="en-US" sz="3200" b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战略化为目标</a:t>
            </a:r>
            <a:endParaRPr lang="en-US" altLang="zh-CN" sz="3200" b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marL="812800" indent="-812800" algn="ctr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zh-CN" altLang="en-US" sz="3200" b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目标化为计划</a:t>
            </a:r>
            <a:endParaRPr lang="en-US" altLang="zh-CN" sz="3200" b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marL="812800" indent="-812800" algn="ctr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zh-CN" altLang="en-US" sz="3200" b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计划化为可以落地的分解动作</a:t>
            </a:r>
            <a:endParaRPr lang="en-US" altLang="zh-CN" sz="3200" b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marL="812800" indent="-812800" algn="ctr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zh-CN" altLang="en-US" sz="3200" b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关键在于全程监控</a:t>
            </a:r>
            <a:endParaRPr lang="en-US" altLang="zh-CN" sz="3200" b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229600" cy="764704"/>
          </a:xfrm>
        </p:spPr>
        <p:txBody>
          <a:bodyPr/>
          <a:lstStyle/>
          <a:p>
            <a:r>
              <a:rPr lang="zh-CN" altLang="en-US" dirty="0" smtClean="0"/>
              <a:t>                             目标的时间分解</a:t>
            </a:r>
            <a:endParaRPr lang="zh-CN" altLang="en-US" dirty="0"/>
          </a:p>
        </p:txBody>
      </p:sp>
      <p:sp>
        <p:nvSpPr>
          <p:cNvPr id="5" name="椭圆 4"/>
          <p:cNvSpPr/>
          <p:nvPr/>
        </p:nvSpPr>
        <p:spPr bwMode="auto">
          <a:xfrm>
            <a:off x="755576" y="1124744"/>
            <a:ext cx="3384376" cy="100811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2011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年度目标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2915816" y="2996952"/>
            <a:ext cx="3384376" cy="100811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2011</a:t>
            </a:r>
            <a:r>
              <a:rPr lang="zh-CN" altLang="en-US" sz="3200" dirty="0" smtClean="0"/>
              <a:t>季度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目标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4499992" y="4941168"/>
            <a:ext cx="3384376" cy="100811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2011</a:t>
            </a:r>
            <a:r>
              <a:rPr lang="zh-CN" altLang="en-US" sz="3200" dirty="0" smtClean="0"/>
              <a:t>月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度目标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0" name="任意多边形 9"/>
          <p:cNvSpPr/>
          <p:nvPr/>
        </p:nvSpPr>
        <p:spPr bwMode="auto">
          <a:xfrm>
            <a:off x="4644008" y="1412776"/>
            <a:ext cx="3800006" cy="3282845"/>
          </a:xfrm>
          <a:custGeom>
            <a:avLst/>
            <a:gdLst>
              <a:gd name="connsiteX0" fmla="*/ 0 w 3800006"/>
              <a:gd name="connsiteY0" fmla="*/ 0 h 3282845"/>
              <a:gd name="connsiteX1" fmla="*/ 1633928 w 3800006"/>
              <a:gd name="connsiteY1" fmla="*/ 509665 h 3282845"/>
              <a:gd name="connsiteX2" fmla="*/ 1588957 w 3800006"/>
              <a:gd name="connsiteY2" fmla="*/ 1289154 h 3282845"/>
              <a:gd name="connsiteX3" fmla="*/ 3522688 w 3800006"/>
              <a:gd name="connsiteY3" fmla="*/ 1633927 h 3282845"/>
              <a:gd name="connsiteX4" fmla="*/ 3252865 w 3800006"/>
              <a:gd name="connsiteY4" fmla="*/ 3282845 h 3282845"/>
              <a:gd name="connsiteX5" fmla="*/ 3252865 w 3800006"/>
              <a:gd name="connsiteY5" fmla="*/ 3282845 h 328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0006" h="3282845">
                <a:moveTo>
                  <a:pt x="0" y="0"/>
                </a:moveTo>
                <a:cubicBezTo>
                  <a:pt x="684551" y="147403"/>
                  <a:pt x="1369102" y="294806"/>
                  <a:pt x="1633928" y="509665"/>
                </a:cubicBezTo>
                <a:cubicBezTo>
                  <a:pt x="1898754" y="724524"/>
                  <a:pt x="1274164" y="1101777"/>
                  <a:pt x="1588957" y="1289154"/>
                </a:cubicBezTo>
                <a:cubicBezTo>
                  <a:pt x="1903750" y="1476531"/>
                  <a:pt x="3245370" y="1301645"/>
                  <a:pt x="3522688" y="1633927"/>
                </a:cubicBezTo>
                <a:cubicBezTo>
                  <a:pt x="3800006" y="1966209"/>
                  <a:pt x="3252865" y="3282845"/>
                  <a:pt x="3252865" y="3282845"/>
                </a:cubicBezTo>
                <a:lnTo>
                  <a:pt x="3252865" y="3282845"/>
                </a:lnTo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229600" cy="764704"/>
          </a:xfrm>
        </p:spPr>
        <p:txBody>
          <a:bodyPr/>
          <a:lstStyle/>
          <a:p>
            <a:r>
              <a:rPr lang="zh-CN" altLang="en-US" dirty="0" smtClean="0"/>
              <a:t>                             目标的通路分解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 bwMode="auto">
          <a:xfrm>
            <a:off x="3419872" y="1268760"/>
            <a:ext cx="2160240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总销量</a:t>
            </a:r>
            <a:endParaRPr kumimoji="0" lang="zh-CN" alt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259632" y="2780928"/>
            <a:ext cx="576064" cy="20882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店</a:t>
            </a: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面</a:t>
            </a: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零</a:t>
            </a: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售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339752" y="2780928"/>
            <a:ext cx="576064" cy="20882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分销渠道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563888" y="2780928"/>
            <a:ext cx="576064" cy="20882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团</a:t>
            </a: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32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购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860032" y="2780928"/>
            <a:ext cx="576064" cy="20882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家</a:t>
            </a: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32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装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6084168" y="2780928"/>
            <a:ext cx="576064" cy="20882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工</a:t>
            </a: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32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程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7380312" y="2780928"/>
            <a:ext cx="576064" cy="20882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小区推广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229600" cy="764704"/>
          </a:xfrm>
        </p:spPr>
        <p:txBody>
          <a:bodyPr/>
          <a:lstStyle/>
          <a:p>
            <a:r>
              <a:rPr lang="zh-CN" altLang="en-US" dirty="0" smtClean="0"/>
              <a:t>                             目标的促销分解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 bwMode="auto">
          <a:xfrm>
            <a:off x="3419872" y="1268760"/>
            <a:ext cx="2808312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促销时段</a:t>
            </a:r>
            <a:endParaRPr kumimoji="0" lang="zh-CN" alt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259632" y="2780928"/>
            <a:ext cx="576064" cy="25922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三一五促销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339752" y="2780928"/>
            <a:ext cx="576064" cy="25202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五一</a:t>
            </a: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促销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563888" y="2780928"/>
            <a:ext cx="576064" cy="20882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十一促销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860032" y="2780928"/>
            <a:ext cx="576064" cy="20882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店</a:t>
            </a: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32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庆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6084168" y="2780928"/>
            <a:ext cx="576064" cy="27363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周</a:t>
            </a: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32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年</a:t>
            </a: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32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庆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7380312" y="2780928"/>
            <a:ext cx="576064" cy="20882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新品上市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0"/>
            <a:ext cx="5400600" cy="764704"/>
          </a:xfrm>
        </p:spPr>
        <p:txBody>
          <a:bodyPr/>
          <a:lstStyle/>
          <a:p>
            <a:r>
              <a:rPr lang="zh-CN" altLang="en-US" dirty="0"/>
              <a:t>达成目标</a:t>
            </a:r>
            <a:r>
              <a:rPr lang="zh-CN" altLang="en-US" dirty="0" smtClean="0"/>
              <a:t>的四个</a:t>
            </a:r>
            <a:r>
              <a:rPr lang="zh-CN" altLang="en-US" dirty="0"/>
              <a:t>必要思考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676456" cy="4525963"/>
          </a:xfrm>
        </p:spPr>
        <p:txBody>
          <a:bodyPr/>
          <a:lstStyle/>
          <a:p>
            <a:r>
              <a:rPr lang="zh-CN" altLang="en-US" dirty="0"/>
              <a:t>是否有空白</a:t>
            </a:r>
            <a:r>
              <a:rPr lang="zh-CN" altLang="en-US" dirty="0" smtClean="0"/>
              <a:t>渠道开发</a:t>
            </a:r>
            <a:r>
              <a:rPr lang="zh-CN" altLang="en-US" dirty="0"/>
              <a:t>（分销商</a:t>
            </a:r>
            <a:r>
              <a:rPr lang="zh-CN" altLang="en-US" dirty="0" smtClean="0"/>
              <a:t>、装修公司</a:t>
            </a:r>
            <a:r>
              <a:rPr lang="zh-CN" altLang="en-US" dirty="0"/>
              <a:t>、异业联盟、电子商务平台、工程</a:t>
            </a:r>
            <a:r>
              <a:rPr lang="zh-CN" altLang="en-US" dirty="0" smtClean="0"/>
              <a:t>合作、其他市场等）？</a:t>
            </a:r>
            <a:endParaRPr lang="en-US" altLang="zh-CN" dirty="0" smtClean="0"/>
          </a:p>
          <a:p>
            <a:endParaRPr lang="zh-CN" altLang="en-US" dirty="0"/>
          </a:p>
          <a:p>
            <a:r>
              <a:rPr lang="zh-CN" altLang="en-US" dirty="0"/>
              <a:t>现有门店是否需要更改位置、提高装修档次、终端是否有文化内涵、导购技能是否需要提高、售后服务是否需要完善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endParaRPr lang="zh-CN" altLang="en-US" dirty="0"/>
          </a:p>
          <a:p>
            <a:r>
              <a:rPr lang="zh-CN" altLang="en-US" dirty="0"/>
              <a:t>客户档案有否建立，是否完整？回访没有？回访能否产生销量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是否建立团队，销售技能是否提升，培训是否加强？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fld id="{99DC1DF2-AF50-4965-9D05-5457342034C1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56</a:t>
            </a:fld>
            <a:endParaRPr lang="en-US" altLang="zh-CN" sz="900">
              <a:solidFill>
                <a:schemeClr val="hlink"/>
              </a:solidFill>
              <a:latin typeface="Arial" pitchFamily="34" charset="0"/>
              <a:ea typeface="+mn-ea"/>
            </a:endParaRPr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850" y="188913"/>
            <a:ext cx="8229600" cy="65246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zh-CN" altLang="en-US" b="0" smtClean="0">
                <a:solidFill>
                  <a:srgbClr val="FF0000"/>
                </a:solidFill>
                <a:ea typeface="黑体" pitchFamily="49" charset="-122"/>
              </a:rPr>
              <a:t>机制实践管理工具</a:t>
            </a:r>
            <a:r>
              <a:rPr lang="en-US" altLang="zh-CN" b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</a:rPr>
              <a:t>——</a:t>
            </a:r>
            <a:r>
              <a:rPr lang="zh-CN" altLang="en-US" b="0" smtClean="0">
                <a:solidFill>
                  <a:srgbClr val="FF0000"/>
                </a:solidFill>
                <a:ea typeface="黑体" pitchFamily="49" charset="-122"/>
              </a:rPr>
              <a:t>五会＋四榜</a:t>
            </a:r>
          </a:p>
        </p:txBody>
      </p:sp>
      <p:sp>
        <p:nvSpPr>
          <p:cNvPr id="14234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331913" y="1341438"/>
            <a:ext cx="3024187" cy="3741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3200" smtClean="0">
                <a:solidFill>
                  <a:srgbClr val="7030A0"/>
                </a:solidFill>
                <a:latin typeface="华文行楷" pitchFamily="2" charset="-122"/>
                <a:ea typeface="华文行楷" pitchFamily="2" charset="-122"/>
              </a:rPr>
              <a:t>月会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3200" smtClean="0">
                <a:solidFill>
                  <a:srgbClr val="7030A0"/>
                </a:solidFill>
                <a:latin typeface="华文行楷" pitchFamily="2" charset="-122"/>
                <a:ea typeface="华文行楷" pitchFamily="2" charset="-122"/>
              </a:rPr>
              <a:t>周会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3200" smtClean="0">
                <a:solidFill>
                  <a:srgbClr val="7030A0"/>
                </a:solidFill>
                <a:latin typeface="华文行楷" pitchFamily="2" charset="-122"/>
                <a:ea typeface="华文行楷" pitchFamily="2" charset="-122"/>
              </a:rPr>
              <a:t>早会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3200" smtClean="0">
                <a:solidFill>
                  <a:srgbClr val="7030A0"/>
                </a:solidFill>
                <a:latin typeface="华文行楷" pitchFamily="2" charset="-122"/>
                <a:ea typeface="华文行楷" pitchFamily="2" charset="-122"/>
              </a:rPr>
              <a:t>夕会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3200" smtClean="0">
                <a:solidFill>
                  <a:srgbClr val="7030A0"/>
                </a:solidFill>
                <a:latin typeface="华文行楷" pitchFamily="2" charset="-122"/>
                <a:ea typeface="华文行楷" pitchFamily="2" charset="-122"/>
              </a:rPr>
              <a:t>三心会</a:t>
            </a:r>
          </a:p>
        </p:txBody>
      </p:sp>
      <p:pic>
        <p:nvPicPr>
          <p:cNvPr id="142341" name="Picture 3" descr="C:\Documents and Settings\Administrator\桌面\2071751_111758026_2.jpg"/>
          <p:cNvPicPr>
            <a:picLocks noChangeAspect="1" noChangeArrowheads="1"/>
          </p:cNvPicPr>
          <p:nvPr/>
        </p:nvPicPr>
        <p:blipFill>
          <a:blip r:embed="rId2" cstate="print"/>
          <a:srcRect b="4530"/>
          <a:stretch>
            <a:fillRect/>
          </a:stretch>
        </p:blipFill>
        <p:spPr bwMode="auto">
          <a:xfrm>
            <a:off x="3924300" y="2205038"/>
            <a:ext cx="44100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4" descr="C:\Documents and Settings\Administrator\桌面\2006105104415163.jpg"/>
          <p:cNvPicPr>
            <a:picLocks noChangeAspect="1" noChangeArrowheads="1"/>
          </p:cNvPicPr>
          <p:nvPr/>
        </p:nvPicPr>
        <p:blipFill>
          <a:blip r:embed="rId2" cstate="print"/>
          <a:srcRect l="3966" t="4327" r="3966" b="2164"/>
          <a:stretch>
            <a:fillRect/>
          </a:stretch>
        </p:blipFill>
        <p:spPr bwMode="auto">
          <a:xfrm>
            <a:off x="2268538" y="1700213"/>
            <a:ext cx="42989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514600" y="6635750"/>
            <a:ext cx="1905000" cy="222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fld id="{9E0BB433-4098-4A4B-BAF5-69F9FECFA08B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57</a:t>
            </a:fld>
            <a:endParaRPr lang="en-US" altLang="zh-CN" sz="900">
              <a:solidFill>
                <a:schemeClr val="hlink"/>
              </a:solidFill>
              <a:latin typeface="Arial" pitchFamily="34" charset="0"/>
              <a:ea typeface="+mn-ea"/>
            </a:endParaRPr>
          </a:p>
        </p:txBody>
      </p:sp>
      <p:sp>
        <p:nvSpPr>
          <p:cNvPr id="143364" name="Rectangle 3"/>
          <p:cNvSpPr>
            <a:spLocks noChangeArrowheads="1"/>
          </p:cNvSpPr>
          <p:nvPr/>
        </p:nvSpPr>
        <p:spPr bwMode="auto">
          <a:xfrm>
            <a:off x="1115616" y="836613"/>
            <a:ext cx="7056834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zh-CN" altLang="en-US" sz="3600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  <a:cs typeface="方正行楷简体"/>
              </a:rPr>
              <a:t>如何让</a:t>
            </a:r>
            <a:r>
              <a:rPr lang="zh-CN" altLang="en-US" sz="3600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  <a:cs typeface="方正行楷简体"/>
              </a:rPr>
              <a:t>月、周会</a:t>
            </a:r>
            <a:r>
              <a:rPr lang="zh-CN" altLang="en-US" sz="3600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  <a:cs typeface="方正行楷简体"/>
              </a:rPr>
              <a:t>变成目标执行会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0825" y="53006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/>
          <a:lstStyle/>
          <a:p>
            <a:r>
              <a:rPr lang="zh-CN" altLang="en-US" smtClean="0">
                <a:solidFill>
                  <a:srgbClr val="CC0000"/>
                </a:solidFill>
                <a:ea typeface="经典综艺体简"/>
                <a:cs typeface="经典综艺体简"/>
              </a:rPr>
              <a:t>                                                           </a:t>
            </a:r>
            <a:r>
              <a:rPr lang="en-US" altLang="zh-CN" smtClean="0">
                <a:solidFill>
                  <a:srgbClr val="FF0000"/>
                </a:solidFill>
                <a:ea typeface="经典综艺体简"/>
                <a:cs typeface="经典综艺体简"/>
              </a:rPr>
              <a:t>——</a:t>
            </a:r>
            <a:r>
              <a:rPr lang="zh-CN" altLang="en-US" smtClean="0">
                <a:solidFill>
                  <a:srgbClr val="FF0000"/>
                </a:solidFill>
                <a:ea typeface="经典综艺体简"/>
                <a:cs typeface="经典综艺体简"/>
              </a:rPr>
              <a:t>启示录</a:t>
            </a:r>
          </a:p>
        </p:txBody>
      </p:sp>
      <p:sp>
        <p:nvSpPr>
          <p:cNvPr id="694275" name="Freeform 3"/>
          <p:cNvSpPr>
            <a:spLocks/>
          </p:cNvSpPr>
          <p:nvPr/>
        </p:nvSpPr>
        <p:spPr bwMode="gray">
          <a:xfrm>
            <a:off x="328613" y="4572000"/>
            <a:ext cx="2020887" cy="960438"/>
          </a:xfrm>
          <a:custGeom>
            <a:avLst/>
            <a:gdLst>
              <a:gd name="T0" fmla="*/ 88 w 2320"/>
              <a:gd name="T1" fmla="*/ 696 h 792"/>
              <a:gd name="T2" fmla="*/ 88 w 2320"/>
              <a:gd name="T3" fmla="*/ 0 h 792"/>
              <a:gd name="T4" fmla="*/ 0 w 2320"/>
              <a:gd name="T5" fmla="*/ 0 h 792"/>
              <a:gd name="T6" fmla="*/ 0 w 2320"/>
              <a:gd name="T7" fmla="*/ 792 h 792"/>
              <a:gd name="T8" fmla="*/ 2320 w 2320"/>
              <a:gd name="T9" fmla="*/ 792 h 792"/>
              <a:gd name="T10" fmla="*/ 2320 w 2320"/>
              <a:gd name="T11" fmla="*/ 696 h 792"/>
              <a:gd name="T12" fmla="*/ 88 w 2320"/>
              <a:gd name="T13" fmla="*/ 696 h 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20"/>
              <a:gd name="T22" fmla="*/ 0 h 792"/>
              <a:gd name="T23" fmla="*/ 2320 w 2320"/>
              <a:gd name="T24" fmla="*/ 792 h 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gradFill rotWithShape="1">
            <a:gsLst>
              <a:gs pos="0">
                <a:srgbClr val="00CCFF">
                  <a:alpha val="50000"/>
                </a:srgbClr>
              </a:gs>
              <a:gs pos="100000">
                <a:srgbClr val="00CCFF"/>
              </a:gs>
            </a:gsLst>
            <a:lin ang="5400000" scaled="1"/>
          </a:gradFill>
          <a:ln w="0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algn="ctr">
              <a:lnSpc>
                <a:spcPct val="150000"/>
              </a:lnSpc>
              <a:defRPr/>
            </a:pPr>
            <a:endParaRPr lang="zh-CN" altLang="en-US" sz="540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黑体" pitchFamily="2" charset="-122"/>
            </a:endParaRPr>
          </a:p>
        </p:txBody>
      </p:sp>
      <p:sp>
        <p:nvSpPr>
          <p:cNvPr id="694276" name="Freeform 4"/>
          <p:cNvSpPr>
            <a:spLocks/>
          </p:cNvSpPr>
          <p:nvPr/>
        </p:nvSpPr>
        <p:spPr bwMode="gray">
          <a:xfrm rot="10800000">
            <a:off x="6986588" y="1066800"/>
            <a:ext cx="1924050" cy="962025"/>
          </a:xfrm>
          <a:custGeom>
            <a:avLst/>
            <a:gdLst>
              <a:gd name="T0" fmla="*/ 88 w 2320"/>
              <a:gd name="T1" fmla="*/ 696 h 792"/>
              <a:gd name="T2" fmla="*/ 88 w 2320"/>
              <a:gd name="T3" fmla="*/ 0 h 792"/>
              <a:gd name="T4" fmla="*/ 0 w 2320"/>
              <a:gd name="T5" fmla="*/ 0 h 792"/>
              <a:gd name="T6" fmla="*/ 0 w 2320"/>
              <a:gd name="T7" fmla="*/ 792 h 792"/>
              <a:gd name="T8" fmla="*/ 2320 w 2320"/>
              <a:gd name="T9" fmla="*/ 792 h 792"/>
              <a:gd name="T10" fmla="*/ 2320 w 2320"/>
              <a:gd name="T11" fmla="*/ 696 h 792"/>
              <a:gd name="T12" fmla="*/ 88 w 2320"/>
              <a:gd name="T13" fmla="*/ 696 h 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20"/>
              <a:gd name="T22" fmla="*/ 0 h 792"/>
              <a:gd name="T23" fmla="*/ 2320 w 2320"/>
              <a:gd name="T24" fmla="*/ 792 h 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gradFill rotWithShape="1">
            <a:gsLst>
              <a:gs pos="0">
                <a:srgbClr val="00CCFF">
                  <a:alpha val="50000"/>
                </a:srgbClr>
              </a:gs>
              <a:gs pos="100000">
                <a:srgbClr val="00CCFF"/>
              </a:gs>
            </a:gsLst>
            <a:lin ang="5400000" scaled="1"/>
          </a:gradFill>
          <a:ln w="0">
            <a:noFill/>
            <a:round/>
            <a:headEnd/>
            <a:tailEnd/>
          </a:ln>
        </p:spPr>
        <p:txBody>
          <a:bodyPr rot="10800000" lIns="91431" tIns="45716" rIns="91431" bIns="45716"/>
          <a:lstStyle/>
          <a:p>
            <a:pPr algn="ctr">
              <a:lnSpc>
                <a:spcPct val="150000"/>
              </a:lnSpc>
              <a:defRPr/>
            </a:pPr>
            <a:endParaRPr lang="zh-CN" altLang="en-US" sz="540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黑体" pitchFamily="2" charset="-122"/>
            </a:endParaRPr>
          </a:p>
        </p:txBody>
      </p:sp>
      <p:sp>
        <p:nvSpPr>
          <p:cNvPr id="694277" name="AutoShape 5"/>
          <p:cNvSpPr>
            <a:spLocks noChangeArrowheads="1"/>
          </p:cNvSpPr>
          <p:nvPr/>
        </p:nvSpPr>
        <p:spPr bwMode="gray">
          <a:xfrm>
            <a:off x="695325" y="1524000"/>
            <a:ext cx="7972425" cy="35814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303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lIns="91431" tIns="45716" rIns="91431" bIns="45716" anchor="ctr">
            <a:flatTx/>
          </a:bodyPr>
          <a:lstStyle/>
          <a:p>
            <a:pPr>
              <a:defRPr/>
            </a:pPr>
            <a:endParaRPr lang="zh-CN" altLang="en-US" sz="29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黑体" pitchFamily="49" charset="-122"/>
            </a:endParaRPr>
          </a:p>
        </p:txBody>
      </p:sp>
      <p:sp>
        <p:nvSpPr>
          <p:cNvPr id="461827" name="Text Box 3"/>
          <p:cNvSpPr txBox="1">
            <a:spLocks noChangeArrowheads="1"/>
          </p:cNvSpPr>
          <p:nvPr/>
        </p:nvSpPr>
        <p:spPr bwMode="auto">
          <a:xfrm>
            <a:off x="684213" y="1916113"/>
            <a:ext cx="799306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algn="just" eaLnBrk="0" hangingPunct="0">
              <a:buFont typeface="Wingdings" pitchFamily="2" charset="2"/>
              <a:buNone/>
            </a:pPr>
            <a:r>
              <a:rPr lang="zh-CN" altLang="en-US" sz="4800">
                <a:latin typeface="宋体" pitchFamily="2" charset="-122"/>
              </a:rPr>
              <a:t>如何解决</a:t>
            </a:r>
            <a:r>
              <a:rPr lang="zh-CN" altLang="en-US" sz="4800">
                <a:solidFill>
                  <a:srgbClr val="FF0000"/>
                </a:solidFill>
                <a:latin typeface="宋体" pitchFamily="2" charset="-122"/>
              </a:rPr>
              <a:t>“光靠嘴说不解决</a:t>
            </a:r>
            <a:endParaRPr lang="en-US" altLang="zh-CN" sz="4800">
              <a:solidFill>
                <a:srgbClr val="FF0000"/>
              </a:solidFill>
              <a:latin typeface="宋体" pitchFamily="2" charset="-122"/>
            </a:endParaRPr>
          </a:p>
          <a:p>
            <a:pPr indent="228600" algn="just" eaLnBrk="0" hangingPunct="0">
              <a:buFont typeface="Wingdings" pitchFamily="2" charset="2"/>
              <a:buNone/>
            </a:pPr>
            <a:endParaRPr lang="en-US" altLang="zh-CN" sz="4800">
              <a:solidFill>
                <a:srgbClr val="FF0000"/>
              </a:solidFill>
              <a:latin typeface="宋体" pitchFamily="2" charset="-122"/>
            </a:endParaRPr>
          </a:p>
          <a:p>
            <a:pPr indent="228600" algn="just" eaLnBrk="0" hangingPunct="0">
              <a:buFont typeface="Wingdings" pitchFamily="2" charset="2"/>
              <a:buNone/>
            </a:pPr>
            <a:r>
              <a:rPr lang="zh-CN" altLang="en-US" sz="4800">
                <a:solidFill>
                  <a:srgbClr val="FF0000"/>
                </a:solidFill>
                <a:latin typeface="宋体" pitchFamily="2" charset="-122"/>
              </a:rPr>
              <a:t>问题”</a:t>
            </a:r>
            <a:r>
              <a:rPr lang="zh-CN" altLang="en-US" sz="4800">
                <a:latin typeface="宋体" pitchFamily="2" charset="-122"/>
              </a:rPr>
              <a:t>的问题呢？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0825" y="53006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/>
          <a:lstStyle/>
          <a:p>
            <a:r>
              <a:rPr lang="zh-CN" altLang="en-US" smtClean="0">
                <a:solidFill>
                  <a:srgbClr val="CC0000"/>
                </a:solidFill>
                <a:ea typeface="经典综艺体简"/>
                <a:cs typeface="经典综艺体简"/>
              </a:rPr>
              <a:t>                                                           </a:t>
            </a:r>
            <a:r>
              <a:rPr lang="en-US" altLang="zh-CN" smtClean="0">
                <a:solidFill>
                  <a:srgbClr val="FF0000"/>
                </a:solidFill>
                <a:ea typeface="经典综艺体简"/>
                <a:cs typeface="经典综艺体简"/>
              </a:rPr>
              <a:t>——</a:t>
            </a:r>
            <a:r>
              <a:rPr lang="zh-CN" altLang="en-US" smtClean="0">
                <a:solidFill>
                  <a:srgbClr val="FF0000"/>
                </a:solidFill>
                <a:ea typeface="经典综艺体简"/>
                <a:cs typeface="经典综艺体简"/>
              </a:rPr>
              <a:t>启示录</a:t>
            </a:r>
          </a:p>
        </p:txBody>
      </p:sp>
      <p:sp>
        <p:nvSpPr>
          <p:cNvPr id="694275" name="Freeform 3"/>
          <p:cNvSpPr>
            <a:spLocks/>
          </p:cNvSpPr>
          <p:nvPr/>
        </p:nvSpPr>
        <p:spPr bwMode="gray">
          <a:xfrm>
            <a:off x="328613" y="4572000"/>
            <a:ext cx="2020887" cy="960438"/>
          </a:xfrm>
          <a:custGeom>
            <a:avLst/>
            <a:gdLst>
              <a:gd name="T0" fmla="*/ 88 w 2320"/>
              <a:gd name="T1" fmla="*/ 696 h 792"/>
              <a:gd name="T2" fmla="*/ 88 w 2320"/>
              <a:gd name="T3" fmla="*/ 0 h 792"/>
              <a:gd name="T4" fmla="*/ 0 w 2320"/>
              <a:gd name="T5" fmla="*/ 0 h 792"/>
              <a:gd name="T6" fmla="*/ 0 w 2320"/>
              <a:gd name="T7" fmla="*/ 792 h 792"/>
              <a:gd name="T8" fmla="*/ 2320 w 2320"/>
              <a:gd name="T9" fmla="*/ 792 h 792"/>
              <a:gd name="T10" fmla="*/ 2320 w 2320"/>
              <a:gd name="T11" fmla="*/ 696 h 792"/>
              <a:gd name="T12" fmla="*/ 88 w 2320"/>
              <a:gd name="T13" fmla="*/ 696 h 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20"/>
              <a:gd name="T22" fmla="*/ 0 h 792"/>
              <a:gd name="T23" fmla="*/ 2320 w 2320"/>
              <a:gd name="T24" fmla="*/ 792 h 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gradFill rotWithShape="1">
            <a:gsLst>
              <a:gs pos="0">
                <a:srgbClr val="00CCFF">
                  <a:alpha val="50000"/>
                </a:srgbClr>
              </a:gs>
              <a:gs pos="100000">
                <a:srgbClr val="00CCFF"/>
              </a:gs>
            </a:gsLst>
            <a:lin ang="5400000" scaled="1"/>
          </a:gradFill>
          <a:ln w="0">
            <a:noFill/>
            <a:round/>
            <a:headEnd/>
            <a:tailEnd/>
          </a:ln>
        </p:spPr>
        <p:txBody>
          <a:bodyPr lIns="91431" tIns="45716" rIns="91431" bIns="45716"/>
          <a:lstStyle/>
          <a:p>
            <a:pPr algn="ctr">
              <a:lnSpc>
                <a:spcPct val="150000"/>
              </a:lnSpc>
              <a:defRPr/>
            </a:pPr>
            <a:endParaRPr lang="zh-CN" altLang="en-US" sz="540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黑体" pitchFamily="2" charset="-122"/>
            </a:endParaRPr>
          </a:p>
        </p:txBody>
      </p:sp>
      <p:sp>
        <p:nvSpPr>
          <p:cNvPr id="694276" name="Freeform 4"/>
          <p:cNvSpPr>
            <a:spLocks/>
          </p:cNvSpPr>
          <p:nvPr/>
        </p:nvSpPr>
        <p:spPr bwMode="gray">
          <a:xfrm rot="10800000">
            <a:off x="6986588" y="1066800"/>
            <a:ext cx="1924050" cy="962025"/>
          </a:xfrm>
          <a:custGeom>
            <a:avLst/>
            <a:gdLst>
              <a:gd name="T0" fmla="*/ 88 w 2320"/>
              <a:gd name="T1" fmla="*/ 696 h 792"/>
              <a:gd name="T2" fmla="*/ 88 w 2320"/>
              <a:gd name="T3" fmla="*/ 0 h 792"/>
              <a:gd name="T4" fmla="*/ 0 w 2320"/>
              <a:gd name="T5" fmla="*/ 0 h 792"/>
              <a:gd name="T6" fmla="*/ 0 w 2320"/>
              <a:gd name="T7" fmla="*/ 792 h 792"/>
              <a:gd name="T8" fmla="*/ 2320 w 2320"/>
              <a:gd name="T9" fmla="*/ 792 h 792"/>
              <a:gd name="T10" fmla="*/ 2320 w 2320"/>
              <a:gd name="T11" fmla="*/ 696 h 792"/>
              <a:gd name="T12" fmla="*/ 88 w 2320"/>
              <a:gd name="T13" fmla="*/ 696 h 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20"/>
              <a:gd name="T22" fmla="*/ 0 h 792"/>
              <a:gd name="T23" fmla="*/ 2320 w 2320"/>
              <a:gd name="T24" fmla="*/ 792 h 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gradFill rotWithShape="1">
            <a:gsLst>
              <a:gs pos="0">
                <a:srgbClr val="00CCFF">
                  <a:alpha val="50000"/>
                </a:srgbClr>
              </a:gs>
              <a:gs pos="100000">
                <a:srgbClr val="00CCFF"/>
              </a:gs>
            </a:gsLst>
            <a:lin ang="5400000" scaled="1"/>
          </a:gradFill>
          <a:ln w="0">
            <a:noFill/>
            <a:round/>
            <a:headEnd/>
            <a:tailEnd/>
          </a:ln>
        </p:spPr>
        <p:txBody>
          <a:bodyPr rot="10800000" lIns="91431" tIns="45716" rIns="91431" bIns="45716"/>
          <a:lstStyle/>
          <a:p>
            <a:pPr algn="ctr">
              <a:lnSpc>
                <a:spcPct val="150000"/>
              </a:lnSpc>
              <a:defRPr/>
            </a:pPr>
            <a:endParaRPr lang="zh-CN" altLang="en-US" sz="540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黑体" pitchFamily="2" charset="-122"/>
            </a:endParaRPr>
          </a:p>
        </p:txBody>
      </p:sp>
      <p:sp>
        <p:nvSpPr>
          <p:cNvPr id="694277" name="AutoShape 5"/>
          <p:cNvSpPr>
            <a:spLocks noChangeArrowheads="1"/>
          </p:cNvSpPr>
          <p:nvPr/>
        </p:nvSpPr>
        <p:spPr bwMode="gray">
          <a:xfrm>
            <a:off x="695325" y="1524000"/>
            <a:ext cx="7972425" cy="35814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303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lIns="91431" tIns="45716" rIns="91431" bIns="45716" anchor="ctr">
            <a:flatTx/>
          </a:bodyPr>
          <a:lstStyle/>
          <a:p>
            <a:pPr>
              <a:defRPr/>
            </a:pPr>
            <a:endParaRPr lang="zh-CN" altLang="en-US" sz="29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黑体" pitchFamily="49" charset="-122"/>
            </a:endParaRPr>
          </a:p>
        </p:txBody>
      </p:sp>
      <p:sp>
        <p:nvSpPr>
          <p:cNvPr id="461827" name="Text Box 3"/>
          <p:cNvSpPr txBox="1">
            <a:spLocks noChangeArrowheads="1"/>
          </p:cNvSpPr>
          <p:nvPr/>
        </p:nvSpPr>
        <p:spPr bwMode="auto">
          <a:xfrm>
            <a:off x="2987675" y="1628775"/>
            <a:ext cx="41767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algn="just" eaLnBrk="0" hangingPunct="0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4800">
                <a:solidFill>
                  <a:srgbClr val="FF0000"/>
                </a:solidFill>
                <a:latin typeface="宋体" pitchFamily="2" charset="-122"/>
                <a:cs typeface="Times New Roman" pitchFamily="18" charset="0"/>
              </a:rPr>
              <a:t>一张表，</a:t>
            </a:r>
            <a:endParaRPr lang="en-US" altLang="zh-CN" sz="4800">
              <a:solidFill>
                <a:srgbClr val="FF0000"/>
              </a:solidFill>
              <a:latin typeface="宋体" pitchFamily="2" charset="-122"/>
              <a:cs typeface="Times New Roman" pitchFamily="18" charset="0"/>
            </a:endParaRPr>
          </a:p>
          <a:p>
            <a:pPr indent="228600" algn="just" eaLnBrk="0" hangingPunct="0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4800">
                <a:solidFill>
                  <a:srgbClr val="FF0000"/>
                </a:solidFill>
                <a:latin typeface="宋体" pitchFamily="2" charset="-122"/>
                <a:cs typeface="Times New Roman" pitchFamily="18" charset="0"/>
              </a:rPr>
              <a:t>一个</a:t>
            </a:r>
            <a:r>
              <a:rPr lang="en-US" altLang="zh-CN" sz="4800">
                <a:solidFill>
                  <a:srgbClr val="FF0000"/>
                </a:solidFill>
                <a:latin typeface="宋体" pitchFamily="2" charset="-122"/>
                <a:cs typeface="Times New Roman" pitchFamily="18" charset="0"/>
              </a:rPr>
              <a:t>COO</a:t>
            </a:r>
            <a:r>
              <a:rPr lang="zh-CN" altLang="en-US" sz="4800">
                <a:solidFill>
                  <a:srgbClr val="FF0000"/>
                </a:solidFill>
                <a:latin typeface="宋体" pitchFamily="2" charset="-122"/>
                <a:cs typeface="Times New Roman" pitchFamily="18" charset="0"/>
              </a:rPr>
              <a:t>，</a:t>
            </a:r>
            <a:endParaRPr lang="en-US" altLang="zh-CN" sz="4800">
              <a:solidFill>
                <a:srgbClr val="FF0000"/>
              </a:solidFill>
              <a:latin typeface="宋体" pitchFamily="2" charset="-122"/>
              <a:cs typeface="Times New Roman" pitchFamily="18" charset="0"/>
            </a:endParaRPr>
          </a:p>
          <a:p>
            <a:pPr indent="228600" algn="just" eaLnBrk="0" hangingPunct="0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4800">
                <a:solidFill>
                  <a:srgbClr val="FF0000"/>
                </a:solidFill>
                <a:latin typeface="宋体" pitchFamily="2" charset="-122"/>
                <a:cs typeface="Times New Roman" pitchFamily="18" charset="0"/>
              </a:rPr>
              <a:t>一个质询会！</a:t>
            </a:r>
            <a:endParaRPr lang="zh-CN" altLang="en-US" sz="4800">
              <a:latin typeface="宋体" pitchFamily="2" charset="-122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7" name="Picture 4" descr="C:\Documents and Settings\Administrator\桌面\0050060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4713" y="1611313"/>
            <a:ext cx="3673475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761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00034" y="1500174"/>
            <a:ext cx="6567487" cy="3503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4800" dirty="0" smtClean="0">
                <a:solidFill>
                  <a:srgbClr val="FF0000"/>
                </a:solidFill>
              </a:rPr>
              <a:t>１、 经营者</a:t>
            </a:r>
            <a:endParaRPr lang="zh-CN" altLang="en-US" sz="4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4800" dirty="0" smtClean="0">
                <a:solidFill>
                  <a:srgbClr val="FF0000"/>
                </a:solidFill>
              </a:rPr>
              <a:t>２、 管理者</a:t>
            </a:r>
            <a:endParaRPr lang="zh-CN" altLang="en-US" sz="4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4800" dirty="0" smtClean="0">
                <a:solidFill>
                  <a:srgbClr val="FF0000"/>
                </a:solidFill>
              </a:rPr>
              <a:t> 3 </a:t>
            </a:r>
            <a:r>
              <a:rPr lang="zh-CN" altLang="en-US" sz="4800" dirty="0" smtClean="0">
                <a:solidFill>
                  <a:srgbClr val="FF0000"/>
                </a:solidFill>
              </a:rPr>
              <a:t>、 投资者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514600" y="6635750"/>
            <a:ext cx="1905000" cy="222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fld id="{AAD33EA6-FBFB-40B5-BBAC-5BD20B958856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60</a:t>
            </a:fld>
            <a:endParaRPr lang="en-US" altLang="zh-CN" sz="900">
              <a:solidFill>
                <a:schemeClr val="hlink"/>
              </a:solidFill>
              <a:latin typeface="Arial" pitchFamily="34" charset="0"/>
              <a:ea typeface="+mn-ea"/>
            </a:endParaRPr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31913" y="142875"/>
            <a:ext cx="5903912" cy="5572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zh-CN" altLang="en-US" b="0" smtClean="0">
                <a:solidFill>
                  <a:srgbClr val="FF0000"/>
                </a:solidFill>
                <a:ea typeface="黑体" pitchFamily="49" charset="-122"/>
              </a:rPr>
              <a:t>      一个工具：月报、月计划表</a:t>
            </a:r>
          </a:p>
        </p:txBody>
      </p:sp>
      <p:pic>
        <p:nvPicPr>
          <p:cNvPr id="9626628" name="Picture 4" descr="IMG_0055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6011863" y="2636838"/>
            <a:ext cx="313213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1196975"/>
            <a:ext cx="6985000" cy="4941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714500" lvl="3" indent="-342900"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b="0" dirty="0">
                <a:solidFill>
                  <a:srgbClr val="FF0000"/>
                </a:solidFill>
                <a:latin typeface="宋体" pitchFamily="2" charset="-122"/>
              </a:rPr>
              <a:t>月计划、月报解释：</a:t>
            </a:r>
          </a:p>
          <a:p>
            <a:pPr marL="1714500" lvl="3" indent="-342900"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1400" b="0" dirty="0">
                <a:solidFill>
                  <a:srgbClr val="FF0000"/>
                </a:solidFill>
                <a:latin typeface="宋体" pitchFamily="2" charset="-122"/>
              </a:rPr>
              <a:t>一、Ｋ</a:t>
            </a:r>
            <a:r>
              <a:rPr lang="en-US" altLang="zh-CN" sz="1400" b="0" dirty="0">
                <a:solidFill>
                  <a:srgbClr val="FF0000"/>
                </a:solidFill>
                <a:latin typeface="宋体" pitchFamily="2" charset="-122"/>
              </a:rPr>
              <a:t>1</a:t>
            </a:r>
            <a:r>
              <a:rPr lang="zh-CN" altLang="en-US" sz="1400" b="0" dirty="0">
                <a:solidFill>
                  <a:srgbClr val="FF0000"/>
                </a:solidFill>
                <a:latin typeface="宋体" pitchFamily="2" charset="-122"/>
              </a:rPr>
              <a:t>结果定义清楚：</a:t>
            </a:r>
          </a:p>
          <a:p>
            <a:pPr marL="1714500" lvl="3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0" dirty="0">
                <a:latin typeface="宋体" pitchFamily="2" charset="-122"/>
              </a:rPr>
              <a:t>1</a:t>
            </a:r>
            <a:r>
              <a:rPr lang="zh-CN" altLang="en-US" sz="1400" b="0" dirty="0">
                <a:latin typeface="宋体" pitchFamily="2" charset="-122"/>
              </a:rPr>
              <a:t>、职责：我负责什么；２ 结果定义：为关键绩效我做些什么结果</a:t>
            </a:r>
          </a:p>
          <a:p>
            <a:pPr marL="1714500" lvl="3" indent="-342900"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1400" b="0" dirty="0">
                <a:solidFill>
                  <a:srgbClr val="FF0000"/>
                </a:solidFill>
                <a:latin typeface="宋体" pitchFamily="2" charset="-122"/>
              </a:rPr>
              <a:t>二、Ｋ</a:t>
            </a:r>
            <a:r>
              <a:rPr lang="en-US" altLang="zh-CN" sz="1400" b="0" dirty="0">
                <a:solidFill>
                  <a:srgbClr val="FF0000"/>
                </a:solidFill>
                <a:latin typeface="宋体" pitchFamily="2" charset="-122"/>
              </a:rPr>
              <a:t>2</a:t>
            </a:r>
            <a:r>
              <a:rPr lang="zh-CN" altLang="en-US" sz="1400" b="0" dirty="0">
                <a:solidFill>
                  <a:srgbClr val="FF0000"/>
                </a:solidFill>
                <a:latin typeface="宋体" pitchFamily="2" charset="-122"/>
              </a:rPr>
              <a:t>方法：</a:t>
            </a:r>
          </a:p>
          <a:p>
            <a:pPr marL="1714500" lvl="3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0" dirty="0">
                <a:latin typeface="宋体" pitchFamily="2" charset="-122"/>
              </a:rPr>
              <a:t>1</a:t>
            </a:r>
            <a:r>
              <a:rPr lang="zh-CN" altLang="en-US" sz="1400" b="0" dirty="0">
                <a:latin typeface="宋体" pitchFamily="2" charset="-122"/>
              </a:rPr>
              <a:t>、过程结果：为最终结果达成，必须有过程结果，结果分解是有方法的表现。</a:t>
            </a:r>
          </a:p>
          <a:p>
            <a:pPr marL="1714500" lvl="3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0" dirty="0">
                <a:latin typeface="宋体" pitchFamily="2" charset="-122"/>
              </a:rPr>
              <a:t>2</a:t>
            </a:r>
            <a:r>
              <a:rPr lang="zh-CN" altLang="en-US" sz="1400" b="0" dirty="0">
                <a:latin typeface="宋体" pitchFamily="2" charset="-122"/>
              </a:rPr>
              <a:t>、流程支持：结果如何分解，可以靠流程解决</a:t>
            </a:r>
          </a:p>
          <a:p>
            <a:pPr marL="1714500" lvl="3" indent="-342900"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1400" b="0" dirty="0">
                <a:solidFill>
                  <a:srgbClr val="FF0000"/>
                </a:solidFill>
                <a:latin typeface="宋体" pitchFamily="2" charset="-122"/>
              </a:rPr>
              <a:t>三、Ｋ</a:t>
            </a:r>
            <a:r>
              <a:rPr lang="en-US" altLang="zh-CN" sz="1400" b="0" dirty="0">
                <a:solidFill>
                  <a:srgbClr val="FF0000"/>
                </a:solidFill>
                <a:latin typeface="宋体" pitchFamily="2" charset="-122"/>
              </a:rPr>
              <a:t>3</a:t>
            </a:r>
            <a:r>
              <a:rPr lang="zh-CN" altLang="en-US" sz="1400" b="0" dirty="0">
                <a:solidFill>
                  <a:srgbClr val="FF0000"/>
                </a:solidFill>
                <a:latin typeface="宋体" pitchFamily="2" charset="-122"/>
              </a:rPr>
              <a:t>检查：</a:t>
            </a:r>
            <a:endParaRPr lang="en-US" altLang="zh-CN" sz="1400" b="0" dirty="0">
              <a:solidFill>
                <a:srgbClr val="FF0000"/>
              </a:solidFill>
              <a:latin typeface="宋体" pitchFamily="2" charset="-122"/>
            </a:endParaRPr>
          </a:p>
          <a:p>
            <a:pPr marL="1714500" lvl="3" indent="-342900"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1400" b="0" dirty="0">
                <a:latin typeface="宋体" pitchFamily="2" charset="-122"/>
              </a:rPr>
              <a:t> </a:t>
            </a:r>
            <a:r>
              <a:rPr lang="en-US" altLang="zh-CN" sz="1400" b="0" dirty="0">
                <a:latin typeface="宋体" pitchFamily="2" charset="-122"/>
              </a:rPr>
              <a:t>1</a:t>
            </a:r>
            <a:r>
              <a:rPr lang="zh-CN" altLang="en-US" sz="1400" b="0" dirty="0">
                <a:latin typeface="宋体" pitchFamily="2" charset="-122"/>
              </a:rPr>
              <a:t>、以</a:t>
            </a:r>
            <a:r>
              <a:rPr lang="en-US" altLang="zh-CN" sz="1400" b="0" dirty="0">
                <a:latin typeface="宋体" pitchFamily="2" charset="-122"/>
              </a:rPr>
              <a:t>coo</a:t>
            </a:r>
            <a:r>
              <a:rPr lang="zh-CN" altLang="en-US" sz="1400" b="0" dirty="0">
                <a:latin typeface="宋体" pitchFamily="2" charset="-122"/>
              </a:rPr>
              <a:t>核心的检查系统，查检是管理的核心</a:t>
            </a:r>
          </a:p>
          <a:p>
            <a:pPr marL="1714500" lvl="3" indent="-342900"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1400" b="0" dirty="0">
                <a:solidFill>
                  <a:srgbClr val="FF0000"/>
                </a:solidFill>
                <a:latin typeface="宋体" pitchFamily="2" charset="-122"/>
              </a:rPr>
              <a:t>四、Ｋ</a:t>
            </a:r>
            <a:r>
              <a:rPr lang="en-US" altLang="zh-CN" sz="1400" b="0" dirty="0">
                <a:solidFill>
                  <a:srgbClr val="FF0000"/>
                </a:solidFill>
                <a:latin typeface="宋体" pitchFamily="2" charset="-122"/>
              </a:rPr>
              <a:t>4</a:t>
            </a:r>
            <a:r>
              <a:rPr lang="zh-CN" altLang="en-US" sz="1400" b="0" dirty="0">
                <a:solidFill>
                  <a:srgbClr val="FF0000"/>
                </a:solidFill>
                <a:latin typeface="宋体" pitchFamily="2" charset="-122"/>
              </a:rPr>
              <a:t>奖罚：</a:t>
            </a:r>
          </a:p>
          <a:p>
            <a:pPr marL="1714500" lvl="3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0" dirty="0">
                <a:latin typeface="宋体" pitchFamily="2" charset="-122"/>
              </a:rPr>
              <a:t>1</a:t>
            </a:r>
            <a:r>
              <a:rPr lang="zh-CN" altLang="en-US" sz="1400" b="0" dirty="0">
                <a:latin typeface="宋体" pitchFamily="2" charset="-122"/>
              </a:rPr>
              <a:t>、水果基金：即时奖罚，让员工进入状态；</a:t>
            </a:r>
          </a:p>
          <a:p>
            <a:pPr marL="1714500" lvl="3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0" dirty="0">
                <a:latin typeface="宋体" pitchFamily="2" charset="-122"/>
              </a:rPr>
              <a:t>2</a:t>
            </a:r>
            <a:r>
              <a:rPr lang="zh-CN" altLang="en-US" sz="1400" b="0" dirty="0">
                <a:latin typeface="宋体" pitchFamily="2" charset="-122"/>
              </a:rPr>
              <a:t>、得分评比，是绩效的客观评价：结果好坏有客观评价。</a:t>
            </a:r>
          </a:p>
          <a:p>
            <a:pPr marL="1714500" lvl="3" indent="-342900"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1400" b="0" dirty="0">
                <a:solidFill>
                  <a:srgbClr val="FF0000"/>
                </a:solidFill>
                <a:latin typeface="宋体" pitchFamily="2" charset="-122"/>
              </a:rPr>
              <a:t>五、Ｋ</a:t>
            </a:r>
            <a:r>
              <a:rPr lang="en-US" altLang="zh-CN" sz="1400" b="0" dirty="0">
                <a:solidFill>
                  <a:srgbClr val="FF0000"/>
                </a:solidFill>
                <a:latin typeface="宋体" pitchFamily="2" charset="-122"/>
              </a:rPr>
              <a:t>5</a:t>
            </a:r>
            <a:r>
              <a:rPr lang="zh-CN" altLang="en-US" sz="1400" b="0" dirty="0">
                <a:solidFill>
                  <a:srgbClr val="FF0000"/>
                </a:solidFill>
                <a:latin typeface="宋体" pitchFamily="2" charset="-122"/>
              </a:rPr>
              <a:t>改进复制：</a:t>
            </a:r>
          </a:p>
          <a:p>
            <a:pPr marL="1714500" lvl="3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0" dirty="0">
                <a:latin typeface="宋体" pitchFamily="2" charset="-122"/>
              </a:rPr>
              <a:t>1</a:t>
            </a:r>
            <a:r>
              <a:rPr lang="zh-CN" altLang="en-US" sz="1400" b="0" dirty="0">
                <a:latin typeface="宋体" pitchFamily="2" charset="-122"/>
              </a:rPr>
              <a:t>、改进措施：改进会上提高个人能力</a:t>
            </a:r>
          </a:p>
          <a:p>
            <a:pPr marL="1714500" lvl="3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400" b="0" dirty="0">
                <a:latin typeface="宋体" pitchFamily="2" charset="-122"/>
              </a:rPr>
              <a:t>2</a:t>
            </a:r>
            <a:r>
              <a:rPr lang="zh-CN" altLang="en-US" sz="1400" b="0" dirty="0">
                <a:latin typeface="宋体" pitchFamily="2" charset="-122"/>
              </a:rPr>
              <a:t>、重新定义：承诺的勇气与执行循环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913"/>
            <a:ext cx="6335713" cy="868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>
                <a:solidFill>
                  <a:srgbClr val="FF0000"/>
                </a:solidFill>
              </a:rPr>
              <a:t>一个</a:t>
            </a:r>
            <a:r>
              <a:rPr lang="en-US" altLang="zh-CN" smtClean="0">
                <a:solidFill>
                  <a:srgbClr val="FF0000"/>
                </a:solidFill>
              </a:rPr>
              <a:t>COO(Chief Operating Officer)</a:t>
            </a:r>
            <a:r>
              <a:rPr lang="zh-CN" altLang="en-US" smtClean="0">
                <a:solidFill>
                  <a:srgbClr val="FF0000"/>
                </a:solidFill>
              </a:rPr>
              <a:t/>
            </a:r>
            <a:br>
              <a:rPr lang="zh-CN" altLang="en-US" smtClean="0">
                <a:solidFill>
                  <a:srgbClr val="FF0000"/>
                </a:solidFill>
              </a:rPr>
            </a:br>
            <a:endParaRPr lang="zh-CN" altLang="en-US" smtClean="0">
              <a:solidFill>
                <a:srgbClr val="FF0000"/>
              </a:solidFill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zh-CN" altLang="en-US" sz="3200" smtClean="0">
                <a:solidFill>
                  <a:srgbClr val="FF0000"/>
                </a:solidFill>
              </a:rPr>
              <a:t>职责描述： </a:t>
            </a:r>
            <a:r>
              <a:rPr lang="en-US" altLang="zh-CN" sz="3200" smtClean="0">
                <a:solidFill>
                  <a:schemeClr val="tx1"/>
                </a:solidFill>
              </a:rPr>
              <a:t>COO</a:t>
            </a:r>
            <a:r>
              <a:rPr lang="zh-CN" altLang="en-US" sz="3200" smtClean="0">
                <a:solidFill>
                  <a:schemeClr val="tx1"/>
                </a:solidFill>
              </a:rPr>
              <a:t>是</a:t>
            </a:r>
            <a:r>
              <a:rPr lang="en-US" altLang="zh-CN" sz="3200" smtClean="0">
                <a:solidFill>
                  <a:schemeClr val="tx1"/>
                </a:solidFill>
              </a:rPr>
              <a:t>5K</a:t>
            </a:r>
            <a:r>
              <a:rPr lang="zh-CN" altLang="en-US" sz="3200" smtClean="0">
                <a:solidFill>
                  <a:schemeClr val="tx1"/>
                </a:solidFill>
              </a:rPr>
              <a:t>绩效管理的首席运营官，主要职责是作为独立第三方对执行的结果情况进行检查、监督，</a:t>
            </a:r>
            <a:r>
              <a:rPr lang="en-US" altLang="zh-CN" sz="3200" smtClean="0">
                <a:solidFill>
                  <a:schemeClr val="tx1"/>
                </a:solidFill>
              </a:rPr>
              <a:t>COO</a:t>
            </a:r>
            <a:r>
              <a:rPr lang="zh-CN" altLang="en-US" sz="3200" smtClean="0">
                <a:solidFill>
                  <a:schemeClr val="tx1"/>
                </a:solidFill>
              </a:rPr>
              <a:t>有依照制度与承诺进行检查监督权，裁决、奖罚与纠正的权力，但没有发布任何命令的权利。</a:t>
            </a:r>
          </a:p>
          <a:p>
            <a:pPr>
              <a:lnSpc>
                <a:spcPct val="120000"/>
              </a:lnSpc>
            </a:pPr>
            <a:r>
              <a:rPr lang="zh-CN" altLang="en-US" sz="3200" smtClean="0">
                <a:solidFill>
                  <a:srgbClr val="FF0000"/>
                </a:solidFill>
              </a:rPr>
              <a:t>直接汇报人：</a:t>
            </a:r>
            <a:r>
              <a:rPr lang="zh-CN" altLang="en-US" sz="3200" smtClean="0">
                <a:solidFill>
                  <a:schemeClr val="tx1"/>
                </a:solidFill>
              </a:rPr>
              <a:t>公司总裁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</a:rPr>
              <a:t>岗位</a:t>
            </a:r>
            <a:r>
              <a:rPr lang="zh-CN" altLang="en-US" dirty="0">
                <a:solidFill>
                  <a:srgbClr val="FF0000"/>
                </a:solidFill>
                <a:latin typeface="宋体" pitchFamily="2" charset="-122"/>
              </a:rPr>
              <a:t>职责：</a:t>
            </a:r>
          </a:p>
          <a:p>
            <a:pPr>
              <a:lnSpc>
                <a:spcPct val="120000"/>
              </a:lnSpc>
              <a:buFont typeface="Wingdings" pitchFamily="2" charset="2"/>
              <a:buAutoNum type="arabicPeriod"/>
              <a:defRPr/>
            </a:pPr>
            <a:r>
              <a:rPr lang="zh-CN" altLang="en-US" dirty="0">
                <a:solidFill>
                  <a:schemeClr val="tx1"/>
                </a:solidFill>
                <a:latin typeface="宋体" pitchFamily="2" charset="-122"/>
              </a:rPr>
              <a:t>公司</a:t>
            </a:r>
            <a:r>
              <a:rPr lang="zh-CN" altLang="en-US" dirty="0" smtClean="0">
                <a:solidFill>
                  <a:schemeClr val="tx1"/>
                </a:solidFill>
                <a:latin typeface="宋体" pitchFamily="2" charset="-122"/>
              </a:rPr>
              <a:t>级月计划、月结果</a:t>
            </a:r>
            <a:r>
              <a:rPr lang="zh-CN" altLang="en-US" dirty="0">
                <a:solidFill>
                  <a:schemeClr val="tx1"/>
                </a:solidFill>
                <a:latin typeface="宋体" pitchFamily="2" charset="-122"/>
              </a:rPr>
              <a:t>汇报的汇总、初步检查、执行过程监督与执行结果的统计、公布。</a:t>
            </a:r>
          </a:p>
          <a:p>
            <a:pPr>
              <a:lnSpc>
                <a:spcPct val="120000"/>
              </a:lnSpc>
              <a:buFont typeface="Wingdings" pitchFamily="2" charset="2"/>
              <a:buAutoNum type="arabicPeriod"/>
              <a:defRPr/>
            </a:pPr>
            <a:r>
              <a:rPr lang="zh-CN" altLang="en-US" dirty="0">
                <a:solidFill>
                  <a:schemeClr val="tx1"/>
                </a:solidFill>
                <a:latin typeface="宋体" pitchFamily="2" charset="-122"/>
              </a:rPr>
              <a:t>根据公司级领导的指令</a:t>
            </a:r>
            <a:r>
              <a:rPr lang="en-US" altLang="zh-CN" dirty="0" smtClean="0">
                <a:solidFill>
                  <a:schemeClr val="tx1"/>
                </a:solidFill>
                <a:latin typeface="宋体" pitchFamily="2" charset="-122"/>
              </a:rPr>
              <a:t>,</a:t>
            </a:r>
            <a:r>
              <a:rPr lang="zh-CN" altLang="en-US" dirty="0" smtClean="0">
                <a:solidFill>
                  <a:schemeClr val="tx1"/>
                </a:solidFill>
                <a:latin typeface="宋体" pitchFamily="2" charset="-122"/>
              </a:rPr>
              <a:t> 对</a:t>
            </a:r>
            <a:r>
              <a:rPr lang="zh-CN" altLang="en-US" dirty="0">
                <a:solidFill>
                  <a:schemeClr val="tx1"/>
                </a:solidFill>
                <a:latin typeface="宋体" pitchFamily="2" charset="-122"/>
              </a:rPr>
              <a:t>结果的过程与完成情况</a:t>
            </a:r>
            <a:r>
              <a:rPr lang="en-US" altLang="zh-CN" dirty="0">
                <a:solidFill>
                  <a:schemeClr val="tx1"/>
                </a:solidFill>
                <a:latin typeface="宋体" pitchFamily="2" charset="-122"/>
              </a:rPr>
              <a:t>,</a:t>
            </a:r>
            <a:r>
              <a:rPr lang="zh-CN" altLang="en-US" dirty="0">
                <a:solidFill>
                  <a:schemeClr val="tx1"/>
                </a:solidFill>
                <a:latin typeface="宋体" pitchFamily="2" charset="-122"/>
              </a:rPr>
              <a:t>进行跟踪检查，汇总公布检查结果。</a:t>
            </a:r>
          </a:p>
          <a:p>
            <a:pPr>
              <a:lnSpc>
                <a:spcPct val="120000"/>
              </a:lnSpc>
              <a:buFont typeface="Wingdings" pitchFamily="2" charset="2"/>
              <a:buAutoNum type="arabicPeriod"/>
              <a:defRPr/>
            </a:pPr>
            <a:r>
              <a:rPr lang="zh-CN" altLang="en-US" dirty="0">
                <a:solidFill>
                  <a:schemeClr val="tx1"/>
                </a:solidFill>
                <a:latin typeface="宋体" pitchFamily="2" charset="-122"/>
              </a:rPr>
              <a:t>组织召开公司</a:t>
            </a:r>
            <a:r>
              <a:rPr lang="zh-CN" altLang="en-US" dirty="0" smtClean="0">
                <a:solidFill>
                  <a:schemeClr val="tx1"/>
                </a:solidFill>
                <a:latin typeface="宋体" pitchFamily="2" charset="-122"/>
              </a:rPr>
              <a:t>级月结果</a:t>
            </a:r>
            <a:r>
              <a:rPr lang="zh-CN" altLang="en-US" dirty="0">
                <a:solidFill>
                  <a:schemeClr val="tx1"/>
                </a:solidFill>
                <a:latin typeface="宋体" pitchFamily="2" charset="-122"/>
              </a:rPr>
              <a:t>质询会，根据会议结果和总裁指令，汇总、</a:t>
            </a:r>
            <a:r>
              <a:rPr lang="zh-CN" altLang="en-US" dirty="0" smtClean="0">
                <a:solidFill>
                  <a:schemeClr val="tx1"/>
                </a:solidFill>
                <a:latin typeface="宋体" pitchFamily="2" charset="-122"/>
              </a:rPr>
              <a:t>公布月计划</a:t>
            </a:r>
            <a:r>
              <a:rPr lang="zh-CN" altLang="en-US" dirty="0">
                <a:solidFill>
                  <a:schemeClr val="tx1"/>
                </a:solidFill>
                <a:latin typeface="宋体" pitchFamily="2" charset="-122"/>
              </a:rPr>
              <a:t>的改进措施并监督执行。</a:t>
            </a:r>
          </a:p>
          <a:p>
            <a:pPr>
              <a:lnSpc>
                <a:spcPct val="120000"/>
              </a:lnSpc>
              <a:buFont typeface="Wingdings" pitchFamily="2" charset="2"/>
              <a:buAutoNum type="arabicPeriod"/>
              <a:defRPr/>
            </a:pPr>
            <a:r>
              <a:rPr lang="zh-CN" altLang="en-US" dirty="0">
                <a:solidFill>
                  <a:schemeClr val="tx1"/>
                </a:solidFill>
                <a:latin typeface="宋体" pitchFamily="2" charset="-122"/>
              </a:rPr>
              <a:t>组织召开公司级月度、季度、年度质询会议，协助总裁总结执行情况，提炼适合公司的执行方法与运营模式，供公司推广使用。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913"/>
            <a:ext cx="6335713" cy="868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>
                <a:solidFill>
                  <a:srgbClr val="FF0000"/>
                </a:solidFill>
              </a:rPr>
              <a:t>一个</a:t>
            </a:r>
            <a:r>
              <a:rPr lang="en-US" altLang="zh-CN" smtClean="0">
                <a:solidFill>
                  <a:srgbClr val="FF0000"/>
                </a:solidFill>
              </a:rPr>
              <a:t>COO(Chief Operating Officer)</a:t>
            </a:r>
            <a:r>
              <a:rPr lang="zh-CN" altLang="en-US" smtClean="0">
                <a:solidFill>
                  <a:srgbClr val="FF0000"/>
                </a:solidFill>
              </a:rPr>
              <a:t/>
            </a:r>
            <a:br>
              <a:rPr lang="zh-CN" altLang="en-US" smtClean="0">
                <a:solidFill>
                  <a:srgbClr val="FF0000"/>
                </a:solidFill>
              </a:rPr>
            </a:br>
            <a:endParaRPr lang="zh-CN" alt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04" name="Picture 4" descr="IMG_0002"/>
          <p:cNvSpPr>
            <a:spLocks noChangeAspect="1" noChangeArrowheads="1"/>
          </p:cNvSpPr>
          <p:nvPr/>
        </p:nvSpPr>
        <p:spPr bwMode="auto">
          <a:xfrm>
            <a:off x="5143500" y="4071938"/>
            <a:ext cx="3240088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3200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514600" y="6635750"/>
            <a:ext cx="1905000" cy="222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fld id="{6ADEA41F-0107-4741-97B7-D379865FBE8F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63</a:t>
            </a:fld>
            <a:endParaRPr lang="en-US" altLang="zh-CN" sz="900">
              <a:solidFill>
                <a:schemeClr val="hlink"/>
              </a:solidFill>
              <a:latin typeface="Arial" pitchFamily="34" charset="0"/>
              <a:ea typeface="+mn-ea"/>
            </a:endParaRPr>
          </a:p>
        </p:txBody>
      </p:sp>
      <p:sp>
        <p:nvSpPr>
          <p:cNvPr id="14950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4213" y="0"/>
            <a:ext cx="6697662" cy="72707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zh-CN" altLang="en-US" b="0" smtClean="0">
                <a:solidFill>
                  <a:srgbClr val="FF0000"/>
                </a:solidFill>
                <a:ea typeface="黑体" pitchFamily="49" charset="-122"/>
              </a:rPr>
              <a:t>                 一个质询会（是什么）</a:t>
            </a:r>
          </a:p>
        </p:txBody>
      </p:sp>
      <p:sp>
        <p:nvSpPr>
          <p:cNvPr id="962560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43000" y="1214438"/>
            <a:ext cx="7429500" cy="478631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57200" indent="-457200">
              <a:lnSpc>
                <a:spcPct val="80000"/>
              </a:lnSpc>
            </a:pPr>
            <a:endParaRPr lang="en-US" altLang="zh-CN" smtClean="0">
              <a:solidFill>
                <a:srgbClr val="FF0000"/>
              </a:solidFill>
              <a:latin typeface="宋体" pitchFamily="2" charset="-122"/>
            </a:endParaRPr>
          </a:p>
          <a:p>
            <a:pPr marL="457200" indent="-457200">
              <a:lnSpc>
                <a:spcPct val="150000"/>
              </a:lnSpc>
            </a:pPr>
            <a:r>
              <a:rPr lang="zh-CN" altLang="en-US" smtClean="0">
                <a:solidFill>
                  <a:srgbClr val="FF0000"/>
                </a:solidFill>
                <a:latin typeface="宋体" pitchFamily="2" charset="-122"/>
              </a:rPr>
              <a:t>质询会：</a:t>
            </a:r>
            <a:r>
              <a:rPr lang="zh-CN" altLang="en-US" smtClean="0">
                <a:solidFill>
                  <a:schemeClr val="tx1"/>
                </a:solidFill>
                <a:latin typeface="宋体" pitchFamily="2" charset="-122"/>
              </a:rPr>
              <a:t>就是把员工的计划和执行结果放到会议上以质询的方式检查与监督。</a:t>
            </a:r>
          </a:p>
          <a:p>
            <a:pPr marL="457200" indent="-457200">
              <a:lnSpc>
                <a:spcPct val="80000"/>
              </a:lnSpc>
            </a:pPr>
            <a:endParaRPr lang="zh-CN" altLang="en-US" sz="1800" smtClean="0">
              <a:solidFill>
                <a:schemeClr val="tx1"/>
              </a:solidFill>
              <a:latin typeface="宋体" pitchFamily="2" charset="-122"/>
            </a:endParaRPr>
          </a:p>
          <a:p>
            <a:pPr marL="457200" indent="-457200">
              <a:lnSpc>
                <a:spcPct val="80000"/>
              </a:lnSpc>
            </a:pPr>
            <a:r>
              <a:rPr lang="zh-CN" altLang="en-US" smtClean="0">
                <a:solidFill>
                  <a:srgbClr val="FF0000"/>
                </a:solidFill>
                <a:latin typeface="宋体" pitchFamily="2" charset="-122"/>
              </a:rPr>
              <a:t>质询会与一般工作例会的不同：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circleNumDbPlain"/>
            </a:pPr>
            <a:r>
              <a:rPr lang="zh-CN" altLang="en-US" smtClean="0">
                <a:solidFill>
                  <a:schemeClr val="tx1"/>
                </a:solidFill>
                <a:latin typeface="宋体" pitchFamily="2" charset="-122"/>
              </a:rPr>
              <a:t>是总结会</a:t>
            </a:r>
            <a:r>
              <a:rPr lang="en-US" altLang="zh-CN" smtClean="0">
                <a:solidFill>
                  <a:schemeClr val="tx1"/>
                </a:solidFill>
                <a:latin typeface="宋体" pitchFamily="2" charset="-122"/>
              </a:rPr>
              <a:t>——</a:t>
            </a:r>
            <a:r>
              <a:rPr lang="zh-CN" altLang="en-US" smtClean="0">
                <a:solidFill>
                  <a:schemeClr val="tx1"/>
                </a:solidFill>
                <a:latin typeface="宋体" pitchFamily="2" charset="-122"/>
              </a:rPr>
              <a:t>审计署</a:t>
            </a:r>
            <a:r>
              <a:rPr lang="en-US" altLang="zh-CN" smtClean="0">
                <a:solidFill>
                  <a:schemeClr val="tx1"/>
                </a:solidFill>
                <a:latin typeface="宋体" pitchFamily="2" charset="-122"/>
              </a:rPr>
              <a:t>——</a:t>
            </a:r>
            <a:r>
              <a:rPr lang="zh-CN" altLang="en-US" smtClean="0">
                <a:solidFill>
                  <a:schemeClr val="tx1"/>
                </a:solidFill>
                <a:latin typeface="宋体" pitchFamily="2" charset="-122"/>
              </a:rPr>
              <a:t>月报</a:t>
            </a:r>
            <a:endParaRPr lang="en-US" altLang="zh-CN" smtClean="0">
              <a:solidFill>
                <a:schemeClr val="tx1"/>
              </a:solidFill>
              <a:latin typeface="宋体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circleNumDbPlain"/>
            </a:pPr>
            <a:r>
              <a:rPr lang="zh-CN" altLang="en-US" smtClean="0">
                <a:solidFill>
                  <a:schemeClr val="tx1"/>
                </a:solidFill>
                <a:latin typeface="宋体" pitchFamily="2" charset="-122"/>
              </a:rPr>
              <a:t>是计划会</a:t>
            </a:r>
            <a:r>
              <a:rPr lang="en-US" altLang="zh-CN" smtClean="0">
                <a:solidFill>
                  <a:schemeClr val="tx1"/>
                </a:solidFill>
                <a:latin typeface="宋体" pitchFamily="2" charset="-122"/>
              </a:rPr>
              <a:t>——</a:t>
            </a:r>
            <a:r>
              <a:rPr lang="zh-CN" altLang="en-US" smtClean="0">
                <a:solidFill>
                  <a:schemeClr val="tx1"/>
                </a:solidFill>
                <a:latin typeface="宋体" pitchFamily="2" charset="-122"/>
              </a:rPr>
              <a:t>发改委</a:t>
            </a:r>
            <a:r>
              <a:rPr lang="en-US" altLang="zh-CN" smtClean="0">
                <a:solidFill>
                  <a:schemeClr val="tx1"/>
                </a:solidFill>
                <a:latin typeface="宋体" pitchFamily="2" charset="-122"/>
              </a:rPr>
              <a:t>——</a:t>
            </a:r>
            <a:r>
              <a:rPr lang="zh-CN" altLang="en-US" smtClean="0">
                <a:solidFill>
                  <a:schemeClr val="tx1"/>
                </a:solidFill>
                <a:latin typeface="宋体" pitchFamily="2" charset="-122"/>
              </a:rPr>
              <a:t>月计划</a:t>
            </a:r>
            <a:endParaRPr lang="en-US" altLang="zh-CN" smtClean="0">
              <a:solidFill>
                <a:schemeClr val="tx1"/>
              </a:solidFill>
              <a:latin typeface="宋体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circleNumDbPlain"/>
            </a:pPr>
            <a:r>
              <a:rPr lang="zh-CN" altLang="en-US" smtClean="0">
                <a:solidFill>
                  <a:schemeClr val="tx1"/>
                </a:solidFill>
                <a:latin typeface="宋体" pitchFamily="2" charset="-122"/>
              </a:rPr>
              <a:t>是监督会</a:t>
            </a:r>
            <a:r>
              <a:rPr lang="en-US" altLang="zh-CN" smtClean="0">
                <a:solidFill>
                  <a:schemeClr val="tx1"/>
                </a:solidFill>
                <a:latin typeface="宋体" pitchFamily="2" charset="-122"/>
              </a:rPr>
              <a:t>——</a:t>
            </a:r>
            <a:r>
              <a:rPr lang="zh-CN" altLang="en-US" smtClean="0">
                <a:solidFill>
                  <a:schemeClr val="tx1"/>
                </a:solidFill>
                <a:latin typeface="宋体" pitchFamily="2" charset="-122"/>
              </a:rPr>
              <a:t>检察院</a:t>
            </a:r>
            <a:r>
              <a:rPr lang="en-US" altLang="zh-CN" smtClean="0">
                <a:solidFill>
                  <a:schemeClr val="tx1"/>
                </a:solidFill>
                <a:latin typeface="宋体" pitchFamily="2" charset="-122"/>
              </a:rPr>
              <a:t>——</a:t>
            </a:r>
            <a:r>
              <a:rPr lang="zh-CN" altLang="en-US" smtClean="0">
                <a:solidFill>
                  <a:schemeClr val="tx1"/>
                </a:solidFill>
                <a:latin typeface="宋体" pitchFamily="2" charset="-122"/>
              </a:rPr>
              <a:t>质询</a:t>
            </a:r>
            <a:endParaRPr lang="en-US" altLang="zh-CN" smtClean="0">
              <a:solidFill>
                <a:schemeClr val="tx1"/>
              </a:solidFill>
              <a:latin typeface="宋体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None/>
            </a:pPr>
            <a:endParaRPr lang="zh-CN" altLang="en-US" sz="1800" smtClean="0">
              <a:solidFill>
                <a:schemeClr val="tx1"/>
              </a:solidFill>
              <a:latin typeface="宋体" pitchFamily="2" charset="-122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zh-CN" altLang="en-US" sz="1800" b="0" smtClean="0">
              <a:latin typeface="宋体" pitchFamily="2" charset="-122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zh-CN" altLang="en-US" sz="1800" b="0" smtClean="0">
              <a:latin typeface="宋体" pitchFamily="2" charset="-122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zh-CN" altLang="en-US" sz="1800" b="0" smtClean="0"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6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6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6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6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604" grpId="0" animBg="1"/>
      <p:bldP spid="9625603" grpId="0" build="p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04" name="Picture 4" descr="IMG_0002"/>
          <p:cNvSpPr>
            <a:spLocks noChangeAspect="1" noChangeArrowheads="1"/>
          </p:cNvSpPr>
          <p:nvPr/>
        </p:nvSpPr>
        <p:spPr bwMode="auto">
          <a:xfrm>
            <a:off x="5143500" y="4071938"/>
            <a:ext cx="3240088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sz="3200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514600" y="6635750"/>
            <a:ext cx="1905000" cy="222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fld id="{CCA4D1A4-D7E8-472F-9CDA-B3F4EAC0E4E2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64</a:t>
            </a:fld>
            <a:endParaRPr lang="en-US" altLang="zh-CN" sz="900">
              <a:solidFill>
                <a:schemeClr val="hlink"/>
              </a:solidFill>
              <a:latin typeface="Arial" pitchFamily="34" charset="0"/>
              <a:ea typeface="+mn-ea"/>
            </a:endParaRPr>
          </a:p>
        </p:txBody>
      </p:sp>
      <p:sp>
        <p:nvSpPr>
          <p:cNvPr id="15053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92275" y="0"/>
            <a:ext cx="5689600" cy="72707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zh-CN" altLang="en-US" b="0" smtClean="0">
                <a:solidFill>
                  <a:srgbClr val="FF0000"/>
                </a:solidFill>
                <a:ea typeface="黑体" pitchFamily="49" charset="-122"/>
              </a:rPr>
              <a:t>               一个质询会（意义）</a:t>
            </a:r>
          </a:p>
        </p:txBody>
      </p:sp>
      <p:sp>
        <p:nvSpPr>
          <p:cNvPr id="962560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43000" y="1214438"/>
            <a:ext cx="7429500" cy="4786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57200" indent="-457200">
              <a:lnSpc>
                <a:spcPct val="80000"/>
              </a:lnSpc>
            </a:pPr>
            <a:endParaRPr lang="en-US" altLang="zh-CN" smtClean="0">
              <a:solidFill>
                <a:srgbClr val="FF0000"/>
              </a:solidFill>
              <a:latin typeface="宋体" pitchFamily="2" charset="-122"/>
            </a:endParaRPr>
          </a:p>
          <a:p>
            <a:pPr marL="457200" indent="-457200">
              <a:lnSpc>
                <a:spcPct val="80000"/>
              </a:lnSpc>
            </a:pPr>
            <a:r>
              <a:rPr lang="zh-CN" altLang="en-US" smtClean="0">
                <a:solidFill>
                  <a:srgbClr val="FF0000"/>
                </a:solidFill>
                <a:latin typeface="宋体" pitchFamily="2" charset="-122"/>
              </a:rPr>
              <a:t>质询：就是质疑和询问。</a:t>
            </a:r>
          </a:p>
          <a:p>
            <a:pPr marL="457200" indent="-457200">
              <a:lnSpc>
                <a:spcPct val="80000"/>
              </a:lnSpc>
            </a:pPr>
            <a:endParaRPr lang="zh-CN" altLang="en-US" smtClean="0">
              <a:solidFill>
                <a:schemeClr val="tx1"/>
              </a:solidFill>
              <a:latin typeface="宋体" pitchFamily="2" charset="-122"/>
            </a:endParaRPr>
          </a:p>
          <a:p>
            <a:pPr marL="457200" indent="-457200">
              <a:lnSpc>
                <a:spcPct val="80000"/>
              </a:lnSpc>
            </a:pPr>
            <a:r>
              <a:rPr lang="zh-CN" altLang="en-US" smtClean="0">
                <a:solidFill>
                  <a:srgbClr val="FF0000"/>
                </a:solidFill>
                <a:latin typeface="宋体" pitchFamily="2" charset="-122"/>
              </a:rPr>
              <a:t>质询会的特殊意义：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circleNumDbPlain"/>
            </a:pPr>
            <a:r>
              <a:rPr lang="zh-CN" altLang="en-US" sz="2400" smtClean="0">
                <a:solidFill>
                  <a:schemeClr val="tx1"/>
                </a:solidFill>
                <a:latin typeface="宋体" pitchFamily="2" charset="-122"/>
              </a:rPr>
              <a:t>有工具，结果定义清楚，聚焦结果，不跑题；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circleNumDbPlain"/>
            </a:pPr>
            <a:r>
              <a:rPr lang="zh-CN" altLang="en-US" sz="2400" smtClean="0">
                <a:solidFill>
                  <a:schemeClr val="tx1"/>
                </a:solidFill>
                <a:latin typeface="宋体" pitchFamily="2" charset="-122"/>
              </a:rPr>
              <a:t>公开质询，无私下沟通，部门配合问题现场解决；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circleNumDbPlain"/>
            </a:pPr>
            <a:r>
              <a:rPr lang="zh-CN" altLang="en-US" sz="2400" smtClean="0">
                <a:solidFill>
                  <a:schemeClr val="tx1"/>
                </a:solidFill>
                <a:latin typeface="宋体" pitchFamily="2" charset="-122"/>
              </a:rPr>
              <a:t>公开承诺，自我承诺，无情绪化；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None/>
            </a:pPr>
            <a:endParaRPr lang="zh-CN" altLang="en-US" sz="1800" smtClean="0">
              <a:solidFill>
                <a:schemeClr val="tx1"/>
              </a:solidFill>
              <a:latin typeface="宋体" pitchFamily="2" charset="-122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zh-CN" altLang="en-US" sz="1800" b="0" smtClean="0">
              <a:latin typeface="宋体" pitchFamily="2" charset="-122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zh-CN" altLang="en-US" sz="1800" b="0" smtClean="0">
              <a:latin typeface="宋体" pitchFamily="2" charset="-122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zh-CN" altLang="en-US" sz="1800" b="0" smtClean="0"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6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6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604" grpId="0" animBg="1"/>
      <p:bldP spid="962560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514600" y="6635750"/>
            <a:ext cx="1905000" cy="222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r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t> </a:t>
            </a:r>
            <a:fld id="{0933C2BF-E9D8-4040-B26A-6B28305ACDB9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65</a:t>
            </a:fld>
            <a:r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t> 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1188" y="1557338"/>
            <a:ext cx="4248150" cy="345598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mtClean="0">
                <a:solidFill>
                  <a:srgbClr val="FF0000"/>
                </a:solidFill>
              </a:rPr>
              <a:t>月质询会的流程</a:t>
            </a:r>
            <a:endParaRPr lang="zh-CN" altLang="en-US" b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0" smtClean="0">
                <a:solidFill>
                  <a:schemeClr val="tx1"/>
                </a:solidFill>
              </a:rPr>
              <a:t>事前：提交月报、月计划，总裁及上级审查</a:t>
            </a:r>
          </a:p>
          <a:p>
            <a:pPr>
              <a:lnSpc>
                <a:spcPct val="150000"/>
              </a:lnSpc>
            </a:pPr>
            <a:r>
              <a:rPr lang="zh-CN" altLang="en-US" sz="2400" b="0" smtClean="0">
                <a:solidFill>
                  <a:schemeClr val="tx1"/>
                </a:solidFill>
              </a:rPr>
              <a:t>事中：</a:t>
            </a:r>
            <a:r>
              <a:rPr lang="en-US" altLang="zh-CN" sz="2400" b="0" smtClean="0">
                <a:solidFill>
                  <a:schemeClr val="tx1"/>
                </a:solidFill>
              </a:rPr>
              <a:t>COO</a:t>
            </a:r>
            <a:r>
              <a:rPr lang="zh-CN" altLang="en-US" sz="2400" b="0" smtClean="0">
                <a:solidFill>
                  <a:schemeClr val="tx1"/>
                </a:solidFill>
              </a:rPr>
              <a:t>主持，质询结果，做出评价 </a:t>
            </a:r>
          </a:p>
          <a:p>
            <a:pPr>
              <a:lnSpc>
                <a:spcPct val="150000"/>
              </a:lnSpc>
            </a:pPr>
            <a:r>
              <a:rPr lang="zh-CN" altLang="en-US" sz="2400" b="0" smtClean="0">
                <a:solidFill>
                  <a:schemeClr val="tx1"/>
                </a:solidFill>
              </a:rPr>
              <a:t>事后：改进措施，提高能力，承诺新结果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92275" y="0"/>
            <a:ext cx="5689600" cy="727075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>
              <a:defRPr/>
            </a:pPr>
            <a:r>
              <a:rPr lang="zh-CN" altLang="en-US" sz="3200" b="0" kern="0" dirty="0">
                <a:solidFill>
                  <a:srgbClr val="FF0000"/>
                </a:solidFill>
                <a:latin typeface="+mj-lt"/>
                <a:ea typeface="黑体" pitchFamily="2" charset="-122"/>
                <a:cs typeface="+mj-cs"/>
              </a:rPr>
              <a:t>              一个质询会（流程）</a:t>
            </a:r>
          </a:p>
        </p:txBody>
      </p:sp>
      <p:pic>
        <p:nvPicPr>
          <p:cNvPr id="151557" name="Picture 2" descr="D:\工作汇报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636838"/>
            <a:ext cx="3354388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214438"/>
            <a:ext cx="8640763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b="0" smtClean="0">
                <a:solidFill>
                  <a:srgbClr val="FF0000"/>
                </a:solidFill>
              </a:rPr>
              <a:t>下午</a:t>
            </a:r>
            <a:r>
              <a:rPr lang="en-US" altLang="zh-CN" b="0" smtClean="0">
                <a:solidFill>
                  <a:srgbClr val="FF0000"/>
                </a:solidFill>
              </a:rPr>
              <a:t>2</a:t>
            </a:r>
            <a:r>
              <a:rPr lang="zh-CN" altLang="en-US" b="0" smtClean="0">
                <a:solidFill>
                  <a:srgbClr val="FF0000"/>
                </a:solidFill>
              </a:rPr>
              <a:t>：</a:t>
            </a:r>
            <a:r>
              <a:rPr lang="en-US" altLang="zh-CN" b="0" smtClean="0">
                <a:solidFill>
                  <a:srgbClr val="FF0000"/>
                </a:solidFill>
              </a:rPr>
              <a:t>00—4</a:t>
            </a:r>
            <a:r>
              <a:rPr lang="zh-CN" altLang="en-US" b="0" smtClean="0">
                <a:solidFill>
                  <a:srgbClr val="FF0000"/>
                </a:solidFill>
              </a:rPr>
              <a:t>：</a:t>
            </a:r>
            <a:r>
              <a:rPr lang="en-US" altLang="zh-CN" b="0" smtClean="0">
                <a:solidFill>
                  <a:srgbClr val="FF0000"/>
                </a:solidFill>
              </a:rPr>
              <a:t>00</a:t>
            </a:r>
            <a:r>
              <a:rPr lang="zh-CN" altLang="en-US" b="0" smtClean="0">
                <a:solidFill>
                  <a:srgbClr val="FF0000"/>
                </a:solidFill>
              </a:rPr>
              <a:t>，质询会开始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b="0" smtClean="0">
                <a:solidFill>
                  <a:schemeClr val="tx1"/>
                </a:solidFill>
              </a:rPr>
              <a:t>1</a:t>
            </a:r>
            <a:r>
              <a:rPr lang="zh-CN" altLang="en-US" sz="2400" b="0" smtClean="0">
                <a:solidFill>
                  <a:schemeClr val="tx1"/>
                </a:solidFill>
              </a:rPr>
              <a:t>、</a:t>
            </a:r>
            <a:r>
              <a:rPr lang="en-US" altLang="zh-CN" sz="2400" b="0" smtClean="0">
                <a:solidFill>
                  <a:schemeClr val="tx1"/>
                </a:solidFill>
              </a:rPr>
              <a:t>COO</a:t>
            </a:r>
            <a:r>
              <a:rPr lang="zh-CN" altLang="en-US" sz="2400" b="0" smtClean="0">
                <a:solidFill>
                  <a:schemeClr val="tx1"/>
                </a:solidFill>
              </a:rPr>
              <a:t>宣布月计划汇报开始；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b="0" smtClean="0">
                <a:solidFill>
                  <a:schemeClr val="tx1"/>
                </a:solidFill>
              </a:rPr>
              <a:t>2</a:t>
            </a:r>
            <a:r>
              <a:rPr lang="zh-CN" altLang="en-US" sz="2400" b="0" smtClean="0">
                <a:solidFill>
                  <a:schemeClr val="tx1"/>
                </a:solidFill>
              </a:rPr>
              <a:t>、</a:t>
            </a:r>
            <a:r>
              <a:rPr lang="en-US" altLang="zh-CN" sz="2400" b="0" smtClean="0">
                <a:solidFill>
                  <a:schemeClr val="tx1"/>
                </a:solidFill>
              </a:rPr>
              <a:t>COO</a:t>
            </a:r>
            <a:r>
              <a:rPr lang="zh-CN" altLang="en-US" sz="2400" b="0" smtClean="0">
                <a:solidFill>
                  <a:schemeClr val="tx1"/>
                </a:solidFill>
              </a:rPr>
              <a:t>宣布汇报人名单及汇报顺序；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b="0" smtClean="0">
                <a:solidFill>
                  <a:schemeClr val="tx1"/>
                </a:solidFill>
              </a:rPr>
              <a:t>3</a:t>
            </a:r>
            <a:r>
              <a:rPr lang="zh-CN" altLang="en-US" sz="2400" b="0" smtClean="0">
                <a:solidFill>
                  <a:schemeClr val="tx1"/>
                </a:solidFill>
              </a:rPr>
              <a:t>、按照小组顺序，每位汇报人（部门经理和指定的汇报人），做当月月计划汇报 ；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b="0" smtClean="0">
                <a:solidFill>
                  <a:schemeClr val="tx1"/>
                </a:solidFill>
              </a:rPr>
              <a:t>4</a:t>
            </a:r>
            <a:r>
              <a:rPr lang="zh-CN" altLang="en-US" sz="2400" b="0" smtClean="0">
                <a:solidFill>
                  <a:schemeClr val="tx1"/>
                </a:solidFill>
              </a:rPr>
              <a:t>、总经理、</a:t>
            </a:r>
            <a:r>
              <a:rPr lang="en-US" altLang="zh-CN" sz="2400" b="0" smtClean="0">
                <a:solidFill>
                  <a:schemeClr val="tx1"/>
                </a:solidFill>
              </a:rPr>
              <a:t>COO</a:t>
            </a:r>
            <a:r>
              <a:rPr lang="zh-CN" altLang="en-US" sz="2400" b="0" smtClean="0">
                <a:solidFill>
                  <a:schemeClr val="tx1"/>
                </a:solidFill>
              </a:rPr>
              <a:t>、直接领导给予质询，其他部门对涉及到自己业务的部份给予质询；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b="0" smtClean="0">
                <a:solidFill>
                  <a:schemeClr val="tx1"/>
                </a:solidFill>
              </a:rPr>
              <a:t>5</a:t>
            </a:r>
            <a:r>
              <a:rPr lang="zh-CN" altLang="en-US" sz="2400" b="0" smtClean="0">
                <a:solidFill>
                  <a:schemeClr val="tx1"/>
                </a:solidFill>
              </a:rPr>
              <a:t>、如果质询中有问题，汇报人要做好记录，然后当场做修改， </a:t>
            </a:r>
            <a:r>
              <a:rPr lang="en-US" altLang="zh-CN" sz="2400" b="0" smtClean="0">
                <a:solidFill>
                  <a:schemeClr val="tx1"/>
                </a:solidFill>
              </a:rPr>
              <a:t>COO</a:t>
            </a:r>
            <a:r>
              <a:rPr lang="zh-CN" altLang="en-US" sz="2400" b="0" smtClean="0">
                <a:solidFill>
                  <a:schemeClr val="tx1"/>
                </a:solidFill>
              </a:rPr>
              <a:t>检查。问题太大的，进入改进会；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b="0" smtClean="0">
                <a:solidFill>
                  <a:schemeClr val="tx1"/>
                </a:solidFill>
              </a:rPr>
              <a:t>6</a:t>
            </a:r>
            <a:r>
              <a:rPr lang="zh-CN" altLang="en-US" sz="2400" b="0" smtClean="0">
                <a:solidFill>
                  <a:schemeClr val="tx1"/>
                </a:solidFill>
              </a:rPr>
              <a:t>、总经理经理做上月份工作总结和下月份工作安排报告；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b="0" smtClean="0">
                <a:solidFill>
                  <a:schemeClr val="tx1"/>
                </a:solidFill>
              </a:rPr>
              <a:t>7</a:t>
            </a:r>
            <a:r>
              <a:rPr lang="zh-CN" altLang="en-US" sz="2400" b="0" smtClean="0">
                <a:solidFill>
                  <a:schemeClr val="tx1"/>
                </a:solidFill>
              </a:rPr>
              <a:t>、</a:t>
            </a:r>
            <a:r>
              <a:rPr lang="en-US" altLang="zh-CN" sz="2400" b="0" smtClean="0">
                <a:solidFill>
                  <a:schemeClr val="tx1"/>
                </a:solidFill>
              </a:rPr>
              <a:t>COO</a:t>
            </a:r>
            <a:r>
              <a:rPr lang="zh-CN" altLang="en-US" sz="2400" b="0" smtClean="0">
                <a:solidFill>
                  <a:schemeClr val="tx1"/>
                </a:solidFill>
              </a:rPr>
              <a:t>宣布质询会结束。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92275" y="0"/>
            <a:ext cx="5689600" cy="727075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>
              <a:defRPr/>
            </a:pPr>
            <a:r>
              <a:rPr lang="zh-CN" altLang="en-US" sz="3200" b="0" kern="0" dirty="0">
                <a:solidFill>
                  <a:srgbClr val="FF0000"/>
                </a:solidFill>
                <a:latin typeface="+mj-lt"/>
                <a:ea typeface="黑体" pitchFamily="2" charset="-122"/>
                <a:cs typeface="+mj-cs"/>
              </a:rPr>
              <a:t>              一个质询会（流程）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514600" y="6635750"/>
            <a:ext cx="1905000" cy="222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r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t> </a:t>
            </a:r>
            <a:fld id="{6AE32B81-A985-4865-A9DB-B9E35C42A48F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67</a:t>
            </a:fld>
            <a:r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t> 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1052513"/>
            <a:ext cx="7940675" cy="396081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81000" indent="-381000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mtClean="0">
                <a:solidFill>
                  <a:srgbClr val="FF0000"/>
                </a:solidFill>
              </a:rPr>
              <a:t>一、月报话术：</a:t>
            </a:r>
          </a:p>
          <a:p>
            <a:pPr marL="381000" indent="-381000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mtClean="0">
                <a:solidFill>
                  <a:schemeClr val="tx1"/>
                </a:solidFill>
              </a:rPr>
              <a:t>1</a:t>
            </a:r>
            <a:r>
              <a:rPr lang="zh-CN" altLang="en-US" smtClean="0">
                <a:solidFill>
                  <a:schemeClr val="tx1"/>
                </a:solidFill>
              </a:rPr>
              <a:t>、我上月的结果有几项</a:t>
            </a:r>
          </a:p>
          <a:p>
            <a:pPr marL="381000" indent="-381000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mtClean="0">
                <a:solidFill>
                  <a:schemeClr val="tx1"/>
                </a:solidFill>
              </a:rPr>
              <a:t>2</a:t>
            </a:r>
            <a:r>
              <a:rPr lang="zh-CN" altLang="en-US" smtClean="0">
                <a:solidFill>
                  <a:schemeClr val="tx1"/>
                </a:solidFill>
              </a:rPr>
              <a:t>、没有完成的有几项？ </a:t>
            </a:r>
          </a:p>
          <a:p>
            <a:pPr marL="381000" indent="-381000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mtClean="0">
                <a:solidFill>
                  <a:schemeClr val="tx1"/>
                </a:solidFill>
              </a:rPr>
              <a:t>3</a:t>
            </a:r>
            <a:r>
              <a:rPr lang="zh-CN" altLang="en-US" smtClean="0">
                <a:solidFill>
                  <a:schemeClr val="tx1"/>
                </a:solidFill>
              </a:rPr>
              <a:t>、没有完成的原因、新措施、新承诺</a:t>
            </a:r>
          </a:p>
          <a:p>
            <a:pPr marL="381000" indent="-381000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mtClean="0">
                <a:solidFill>
                  <a:schemeClr val="tx1"/>
                </a:solidFill>
              </a:rPr>
              <a:t>4</a:t>
            </a:r>
            <a:r>
              <a:rPr lang="zh-CN" altLang="en-US" smtClean="0">
                <a:solidFill>
                  <a:schemeClr val="tx1"/>
                </a:solidFill>
              </a:rPr>
              <a:t>、我的重点结果完成情况</a:t>
            </a:r>
          </a:p>
          <a:p>
            <a:pPr marL="381000" indent="-381000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mtClean="0">
                <a:solidFill>
                  <a:schemeClr val="tx1"/>
                </a:solidFill>
              </a:rPr>
              <a:t>5</a:t>
            </a:r>
            <a:r>
              <a:rPr lang="zh-CN" altLang="en-US" smtClean="0">
                <a:solidFill>
                  <a:schemeClr val="tx1"/>
                </a:solidFill>
              </a:rPr>
              <a:t>、请总裁与各位质询。</a:t>
            </a:r>
          </a:p>
          <a:p>
            <a:pPr marL="381000" indent="-381000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mtClean="0">
                <a:solidFill>
                  <a:schemeClr val="tx1"/>
                </a:solidFill>
              </a:rPr>
              <a:t>6</a:t>
            </a:r>
            <a:r>
              <a:rPr lang="zh-CN" altLang="en-US" smtClean="0">
                <a:solidFill>
                  <a:schemeClr val="tx1"/>
                </a:solidFill>
              </a:rPr>
              <a:t>、请问总裁，是否通过？</a:t>
            </a:r>
          </a:p>
          <a:p>
            <a:pPr marL="381000" indent="-381000">
              <a:lnSpc>
                <a:spcPct val="80000"/>
              </a:lnSpc>
            </a:pPr>
            <a:endParaRPr lang="en-US" altLang="zh-CN" sz="2000" smtClean="0">
              <a:solidFill>
                <a:schemeClr val="tx1"/>
              </a:solidFill>
            </a:endParaRPr>
          </a:p>
        </p:txBody>
      </p:sp>
      <p:pic>
        <p:nvPicPr>
          <p:cNvPr id="9633796" name="Picture 4" descr="IMG_0069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5651500" y="4005263"/>
            <a:ext cx="31686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92275" y="0"/>
            <a:ext cx="5689600" cy="727075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>
              <a:defRPr/>
            </a:pPr>
            <a:r>
              <a:rPr lang="zh-CN" altLang="en-US" sz="3200" b="0" kern="0" dirty="0">
                <a:solidFill>
                  <a:srgbClr val="FF0000"/>
                </a:solidFill>
                <a:latin typeface="+mj-lt"/>
                <a:ea typeface="黑体" pitchFamily="2" charset="-122"/>
                <a:cs typeface="+mj-cs"/>
              </a:rPr>
              <a:t>              一个质询会（话术）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514600" y="6635750"/>
            <a:ext cx="1905000" cy="222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r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t> </a:t>
            </a:r>
            <a:fld id="{A5566998-505A-4811-9311-E51709BE5FE7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68</a:t>
            </a:fld>
            <a:r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t> 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28625" y="1285875"/>
            <a:ext cx="7940675" cy="396081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mtClean="0">
                <a:solidFill>
                  <a:srgbClr val="FF0000"/>
                </a:solidFill>
              </a:rPr>
              <a:t>二、月计划话术：</a:t>
            </a:r>
          </a:p>
          <a:p>
            <a:pPr marL="381000" indent="-381000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mtClean="0">
                <a:solidFill>
                  <a:schemeClr val="tx1"/>
                </a:solidFill>
              </a:rPr>
              <a:t>1</a:t>
            </a:r>
            <a:r>
              <a:rPr lang="zh-CN" altLang="en-US" smtClean="0">
                <a:solidFill>
                  <a:schemeClr val="tx1"/>
                </a:solidFill>
              </a:rPr>
              <a:t>、我下月的计划结果有几个</a:t>
            </a:r>
          </a:p>
          <a:p>
            <a:pPr marL="381000" indent="-381000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mtClean="0">
                <a:solidFill>
                  <a:schemeClr val="tx1"/>
                </a:solidFill>
              </a:rPr>
              <a:t>2</a:t>
            </a:r>
            <a:r>
              <a:rPr lang="zh-CN" altLang="en-US" smtClean="0">
                <a:solidFill>
                  <a:schemeClr val="tx1"/>
                </a:solidFill>
              </a:rPr>
              <a:t>、重点是什么？实现的方法是什么？</a:t>
            </a:r>
          </a:p>
          <a:p>
            <a:pPr marL="381000" indent="-381000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mtClean="0">
                <a:solidFill>
                  <a:schemeClr val="tx1"/>
                </a:solidFill>
              </a:rPr>
              <a:t>3</a:t>
            </a:r>
            <a:r>
              <a:rPr lang="zh-CN" altLang="en-US" smtClean="0">
                <a:solidFill>
                  <a:schemeClr val="tx1"/>
                </a:solidFill>
              </a:rPr>
              <a:t>、请总裁与</a:t>
            </a:r>
            <a:r>
              <a:rPr lang="en-US" altLang="zh-CN" smtClean="0">
                <a:solidFill>
                  <a:schemeClr val="tx1"/>
                </a:solidFill>
              </a:rPr>
              <a:t>COO</a:t>
            </a:r>
            <a:r>
              <a:rPr lang="zh-CN" altLang="en-US" smtClean="0">
                <a:solidFill>
                  <a:schemeClr val="tx1"/>
                </a:solidFill>
              </a:rPr>
              <a:t>、各位同事质询，多不多，少不少，对不对？</a:t>
            </a:r>
          </a:p>
          <a:p>
            <a:pPr marL="381000" indent="-381000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mtClean="0">
                <a:solidFill>
                  <a:schemeClr val="tx1"/>
                </a:solidFill>
              </a:rPr>
              <a:t>4</a:t>
            </a:r>
            <a:r>
              <a:rPr lang="zh-CN" altLang="en-US" smtClean="0">
                <a:solidFill>
                  <a:schemeClr val="tx1"/>
                </a:solidFill>
              </a:rPr>
              <a:t>、请问总裁，是否通过？</a:t>
            </a:r>
          </a:p>
          <a:p>
            <a:pPr marL="381000" indent="-381000">
              <a:lnSpc>
                <a:spcPct val="80000"/>
              </a:lnSpc>
            </a:pPr>
            <a:endParaRPr lang="en-US" altLang="zh-CN" sz="2000" smtClean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92275" y="0"/>
            <a:ext cx="5689600" cy="727075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>
              <a:defRPr/>
            </a:pPr>
            <a:r>
              <a:rPr lang="zh-CN" altLang="en-US" sz="3200" b="0" kern="0" dirty="0">
                <a:solidFill>
                  <a:srgbClr val="FF0000"/>
                </a:solidFill>
                <a:latin typeface="+mj-lt"/>
                <a:ea typeface="黑体" pitchFamily="2" charset="-122"/>
                <a:cs typeface="+mj-cs"/>
              </a:rPr>
              <a:t>              一个质询会（话术）</a:t>
            </a:r>
          </a:p>
        </p:txBody>
      </p:sp>
      <p:pic>
        <p:nvPicPr>
          <p:cNvPr id="154629" name="Picture 2" descr="D:\工作汇报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3860800"/>
            <a:ext cx="3344863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514600" y="6635750"/>
            <a:ext cx="1905000" cy="222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r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t> </a:t>
            </a:r>
            <a:fld id="{7AFC2062-24BF-4BDA-92CA-3A95EAE4DA79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69</a:t>
            </a:fld>
            <a:r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t> 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750" y="1196975"/>
            <a:ext cx="8280400" cy="496887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81000" indent="-381000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mtClean="0">
                <a:solidFill>
                  <a:srgbClr val="FF0000"/>
                </a:solidFill>
              </a:rPr>
              <a:t>一、对月报</a:t>
            </a:r>
          </a:p>
          <a:p>
            <a:pPr marL="381000" indent="-381000">
              <a:lnSpc>
                <a:spcPct val="150000"/>
              </a:lnSpc>
            </a:pPr>
            <a:r>
              <a:rPr lang="zh-CN" altLang="en-US" sz="2000" smtClean="0">
                <a:solidFill>
                  <a:schemeClr val="tx1"/>
                </a:solidFill>
              </a:rPr>
              <a:t>对原因不清楚的</a:t>
            </a:r>
            <a:r>
              <a:rPr lang="en-US" altLang="zh-CN" sz="2000" smtClean="0">
                <a:solidFill>
                  <a:schemeClr val="tx1"/>
                </a:solidFill>
              </a:rPr>
              <a:t>--——</a:t>
            </a:r>
            <a:r>
              <a:rPr lang="zh-CN" altLang="en-US" sz="2000" smtClean="0">
                <a:solidFill>
                  <a:srgbClr val="FF0000"/>
                </a:solidFill>
              </a:rPr>
              <a:t>问清原因</a:t>
            </a:r>
          </a:p>
          <a:p>
            <a:pPr marL="381000" indent="-381000">
              <a:lnSpc>
                <a:spcPct val="150000"/>
              </a:lnSpc>
            </a:pPr>
            <a:r>
              <a:rPr lang="zh-CN" altLang="en-US" sz="2000" smtClean="0">
                <a:solidFill>
                  <a:schemeClr val="tx1"/>
                </a:solidFill>
              </a:rPr>
              <a:t>对不太相信的</a:t>
            </a:r>
            <a:r>
              <a:rPr lang="en-US" altLang="zh-CN" sz="2000" smtClean="0">
                <a:solidFill>
                  <a:schemeClr val="tx1"/>
                </a:solidFill>
              </a:rPr>
              <a:t>——</a:t>
            </a:r>
            <a:r>
              <a:rPr lang="zh-CN" altLang="en-US" sz="2000" smtClean="0">
                <a:solidFill>
                  <a:srgbClr val="FF0000"/>
                </a:solidFill>
              </a:rPr>
              <a:t>要求提供事实与数据</a:t>
            </a:r>
          </a:p>
          <a:p>
            <a:pPr marL="381000" indent="-381000">
              <a:lnSpc>
                <a:spcPct val="150000"/>
              </a:lnSpc>
            </a:pPr>
            <a:r>
              <a:rPr lang="zh-CN" altLang="en-US" sz="2000" smtClean="0">
                <a:solidFill>
                  <a:schemeClr val="tx1"/>
                </a:solidFill>
              </a:rPr>
              <a:t>对月报、月计划做评价</a:t>
            </a:r>
            <a:r>
              <a:rPr lang="en-US" altLang="zh-CN" sz="2000" smtClean="0">
                <a:solidFill>
                  <a:schemeClr val="tx1"/>
                </a:solidFill>
              </a:rPr>
              <a:t>——</a:t>
            </a:r>
            <a:r>
              <a:rPr lang="zh-CN" altLang="en-US" sz="2000" smtClean="0">
                <a:solidFill>
                  <a:srgbClr val="FF0000"/>
                </a:solidFill>
              </a:rPr>
              <a:t>通过、或不通过</a:t>
            </a:r>
          </a:p>
          <a:p>
            <a:pPr marL="381000" indent="-381000">
              <a:lnSpc>
                <a:spcPct val="150000"/>
              </a:lnSpc>
            </a:pPr>
            <a:r>
              <a:rPr lang="zh-CN" altLang="en-US" sz="2000" smtClean="0">
                <a:solidFill>
                  <a:schemeClr val="tx1"/>
                </a:solidFill>
              </a:rPr>
              <a:t>重点结果，给予</a:t>
            </a:r>
            <a:r>
              <a:rPr lang="zh-CN" altLang="en-US" sz="2000" smtClean="0">
                <a:solidFill>
                  <a:srgbClr val="FF0000"/>
                </a:solidFill>
              </a:rPr>
              <a:t>即时奖、罚</a:t>
            </a:r>
            <a:r>
              <a:rPr lang="zh-CN" altLang="en-US" sz="2000" smtClean="0">
                <a:solidFill>
                  <a:schemeClr val="tx1"/>
                </a:solidFill>
              </a:rPr>
              <a:t>；完成优秀的要</a:t>
            </a:r>
            <a:r>
              <a:rPr lang="zh-CN" altLang="en-US" sz="2000" smtClean="0">
                <a:solidFill>
                  <a:srgbClr val="FF0000"/>
                </a:solidFill>
              </a:rPr>
              <a:t>特殊表扬</a:t>
            </a:r>
          </a:p>
          <a:p>
            <a:pPr marL="381000" indent="-381000">
              <a:lnSpc>
                <a:spcPct val="150000"/>
              </a:lnSpc>
            </a:pPr>
            <a:r>
              <a:rPr lang="zh-CN" altLang="en-US" sz="2000" smtClean="0">
                <a:solidFill>
                  <a:schemeClr val="tx1"/>
                </a:solidFill>
              </a:rPr>
              <a:t>对计划与结果完成不好的，</a:t>
            </a:r>
            <a:r>
              <a:rPr lang="zh-CN" altLang="en-US" sz="2000" smtClean="0">
                <a:solidFill>
                  <a:srgbClr val="FF0000"/>
                </a:solidFill>
              </a:rPr>
              <a:t>请他改进会</a:t>
            </a:r>
            <a:r>
              <a:rPr lang="zh-CN" altLang="en-US" sz="2000" smtClean="0">
                <a:solidFill>
                  <a:schemeClr val="tx1"/>
                </a:solidFill>
              </a:rPr>
              <a:t>，一般在第二天</a:t>
            </a:r>
          </a:p>
          <a:p>
            <a:pPr marL="381000" indent="-381000">
              <a:lnSpc>
                <a:spcPct val="150000"/>
              </a:lnSpc>
            </a:pPr>
            <a:r>
              <a:rPr lang="zh-CN" altLang="en-US" sz="2000" smtClean="0">
                <a:solidFill>
                  <a:schemeClr val="tx1"/>
                </a:solidFill>
              </a:rPr>
              <a:t>对重大问题，现场不可能做出决策的，请</a:t>
            </a:r>
            <a:r>
              <a:rPr lang="en-US" altLang="zh-CN" sz="2000" smtClean="0">
                <a:solidFill>
                  <a:schemeClr val="tx1"/>
                </a:solidFill>
              </a:rPr>
              <a:t>COO</a:t>
            </a:r>
            <a:r>
              <a:rPr lang="zh-CN" altLang="en-US" sz="2000" smtClean="0">
                <a:solidFill>
                  <a:schemeClr val="tx1"/>
                </a:solidFill>
              </a:rPr>
              <a:t>记录择期</a:t>
            </a:r>
            <a:r>
              <a:rPr lang="zh-CN" altLang="en-US" sz="2000" smtClean="0">
                <a:solidFill>
                  <a:srgbClr val="FF0000"/>
                </a:solidFill>
              </a:rPr>
              <a:t>开专题会</a:t>
            </a:r>
            <a:endParaRPr lang="zh-CN" altLang="en-US" smtClean="0">
              <a:solidFill>
                <a:schemeClr val="tx1"/>
              </a:solidFill>
            </a:endParaRPr>
          </a:p>
          <a:p>
            <a:pPr marL="381000" indent="-381000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mtClean="0">
                <a:solidFill>
                  <a:srgbClr val="FF0000"/>
                </a:solidFill>
              </a:rPr>
              <a:t>二、对部门之间需要配合才能完成结果的</a:t>
            </a:r>
          </a:p>
          <a:p>
            <a:pPr marL="381000" indent="-381000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000" smtClean="0">
                <a:solidFill>
                  <a:schemeClr val="tx1"/>
                </a:solidFill>
              </a:rPr>
              <a:t> 现场处理，各自承诺！鼓励部门经理以客户的名义向其他部门提出质询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58888" y="0"/>
            <a:ext cx="6122987" cy="727075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>
              <a:defRPr/>
            </a:pPr>
            <a:r>
              <a:rPr lang="zh-CN" altLang="en-US" sz="3200" b="0" kern="0" dirty="0">
                <a:solidFill>
                  <a:srgbClr val="FF0000"/>
                </a:solidFill>
                <a:latin typeface="+mj-lt"/>
                <a:ea typeface="黑体" pitchFamily="2" charset="-122"/>
                <a:cs typeface="+mj-cs"/>
              </a:rPr>
              <a:t>           一个质询会（质询要点）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00副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514600" y="6635750"/>
            <a:ext cx="1905000" cy="222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r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t> </a:t>
            </a:r>
            <a:fld id="{0699F2E4-D520-4C6D-B7A1-231932B42C96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70</a:t>
            </a:fld>
            <a:r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t> 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750" y="1196975"/>
            <a:ext cx="8280400" cy="496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endParaRPr lang="en-US" altLang="zh-CN" sz="1800" smtClean="0">
              <a:solidFill>
                <a:srgbClr val="FF0000"/>
              </a:solidFill>
            </a:endParaRPr>
          </a:p>
          <a:p>
            <a:pPr marL="381000" indent="-381000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mtClean="0">
                <a:solidFill>
                  <a:srgbClr val="FF0000"/>
                </a:solidFill>
              </a:rPr>
              <a:t>一、对月计划</a:t>
            </a:r>
          </a:p>
          <a:p>
            <a:pPr marL="381000" indent="-381000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2400" smtClean="0">
                <a:solidFill>
                  <a:schemeClr val="tx1"/>
                </a:solidFill>
              </a:rPr>
              <a:t>1</a:t>
            </a:r>
            <a:r>
              <a:rPr lang="zh-CN" altLang="en-US" sz="2400" smtClean="0">
                <a:solidFill>
                  <a:schemeClr val="tx1"/>
                </a:solidFill>
              </a:rPr>
              <a:t>、结果定义：多不多，少不少，对不对</a:t>
            </a:r>
          </a:p>
          <a:p>
            <a:pPr marL="381000" indent="-381000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2400" smtClean="0">
                <a:solidFill>
                  <a:schemeClr val="tx1"/>
                </a:solidFill>
              </a:rPr>
              <a:t>2</a:t>
            </a:r>
            <a:r>
              <a:rPr lang="zh-CN" altLang="en-US" sz="2400" smtClean="0">
                <a:solidFill>
                  <a:schemeClr val="tx1"/>
                </a:solidFill>
              </a:rPr>
              <a:t>、过程分解：不知措施的要告诉原则与方法，提供资源</a:t>
            </a:r>
          </a:p>
          <a:p>
            <a:pPr marL="381000" indent="-381000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2400" smtClean="0">
                <a:solidFill>
                  <a:schemeClr val="tx1"/>
                </a:solidFill>
              </a:rPr>
              <a:t>3</a:t>
            </a:r>
            <a:r>
              <a:rPr lang="zh-CN" altLang="en-US" sz="2400" smtClean="0">
                <a:solidFill>
                  <a:schemeClr val="tx1"/>
                </a:solidFill>
              </a:rPr>
              <a:t>、重点结果是否清楚</a:t>
            </a:r>
          </a:p>
          <a:p>
            <a:pPr marL="381000" indent="-381000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2400" smtClean="0">
                <a:solidFill>
                  <a:schemeClr val="tx1"/>
                </a:solidFill>
              </a:rPr>
              <a:t>4</a:t>
            </a:r>
            <a:r>
              <a:rPr lang="zh-CN" altLang="en-US" sz="2400" smtClean="0">
                <a:solidFill>
                  <a:schemeClr val="tx1"/>
                </a:solidFill>
              </a:rPr>
              <a:t>、奖罚承诺是不是强调重点</a:t>
            </a:r>
          </a:p>
          <a:p>
            <a:pPr marL="381000" indent="-381000">
              <a:lnSpc>
                <a:spcPct val="80000"/>
              </a:lnSpc>
            </a:pPr>
            <a:endParaRPr lang="zh-CN" altLang="en-US" sz="1800" smtClean="0">
              <a:solidFill>
                <a:schemeClr val="tx1"/>
              </a:solidFill>
            </a:endParaRPr>
          </a:p>
          <a:p>
            <a:pPr marL="381000" indent="-381000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mtClean="0">
                <a:solidFill>
                  <a:srgbClr val="FF0000"/>
                </a:solidFill>
              </a:rPr>
              <a:t>二、对部门之间需要配合才能完成结果的</a:t>
            </a:r>
          </a:p>
          <a:p>
            <a:pPr marL="381000" indent="-381000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1800" smtClean="0">
                <a:solidFill>
                  <a:schemeClr val="tx1"/>
                </a:solidFill>
              </a:rPr>
              <a:t> </a:t>
            </a:r>
            <a:r>
              <a:rPr lang="zh-CN" altLang="en-US" sz="2000" smtClean="0">
                <a:solidFill>
                  <a:schemeClr val="tx1"/>
                </a:solidFill>
              </a:rPr>
              <a:t>现场处理，各自承诺！鼓励部门经理以客户的名义向其他部门提出质询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58888" y="0"/>
            <a:ext cx="6122987" cy="727075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>
              <a:defRPr/>
            </a:pPr>
            <a:r>
              <a:rPr lang="zh-CN" altLang="en-US" sz="3200" b="0" kern="0" dirty="0">
                <a:solidFill>
                  <a:srgbClr val="FF0000"/>
                </a:solidFill>
                <a:latin typeface="+mj-lt"/>
                <a:ea typeface="黑体" pitchFamily="2" charset="-122"/>
                <a:cs typeface="+mj-cs"/>
              </a:rPr>
              <a:t>           一个质询会（质询要点）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514600" y="6635750"/>
            <a:ext cx="1905000" cy="222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fld id="{8B1371FC-3223-478C-91CC-E28B0813591E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71</a:t>
            </a:fld>
            <a:endParaRPr lang="en-US" altLang="zh-CN" sz="900">
              <a:solidFill>
                <a:schemeClr val="hlink"/>
              </a:solidFill>
              <a:latin typeface="Arial" pitchFamily="34" charset="0"/>
              <a:ea typeface="+mn-ea"/>
            </a:endParaRPr>
          </a:p>
        </p:txBody>
      </p:sp>
      <p:sp>
        <p:nvSpPr>
          <p:cNvPr id="159747" name="TextBox 5"/>
          <p:cNvSpPr txBox="1">
            <a:spLocks noChangeArrowheads="1"/>
          </p:cNvSpPr>
          <p:nvPr/>
        </p:nvSpPr>
        <p:spPr bwMode="auto">
          <a:xfrm>
            <a:off x="1908175" y="2133600"/>
            <a:ext cx="64801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6600">
                <a:solidFill>
                  <a:srgbClr val="FF0000"/>
                </a:solidFill>
                <a:latin typeface="宋体" pitchFamily="2" charset="-122"/>
              </a:rPr>
              <a:t>5K</a:t>
            </a:r>
            <a:r>
              <a:rPr lang="zh-CN" altLang="en-US" sz="6600">
                <a:solidFill>
                  <a:srgbClr val="FF0000"/>
                </a:solidFill>
                <a:latin typeface="宋体" pitchFamily="2" charset="-122"/>
              </a:rPr>
              <a:t>质询会大比武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C:\Documents and Settings\Administrator\桌面\2006105104415163.jpg"/>
          <p:cNvPicPr>
            <a:picLocks noChangeAspect="1" noChangeArrowheads="1"/>
          </p:cNvPicPr>
          <p:nvPr/>
        </p:nvPicPr>
        <p:blipFill>
          <a:blip r:embed="rId2" cstate="print"/>
          <a:srcRect l="1982" t="3246" r="2972" b="2164"/>
          <a:stretch>
            <a:fillRect/>
          </a:stretch>
        </p:blipFill>
        <p:spPr bwMode="auto">
          <a:xfrm>
            <a:off x="2843213" y="2060575"/>
            <a:ext cx="4073525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145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fld id="{8F9513B0-16D3-49E6-947D-EEF349B2B5D0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72</a:t>
            </a:fld>
            <a:endParaRPr lang="en-US" altLang="zh-CN" sz="900">
              <a:solidFill>
                <a:schemeClr val="hlink"/>
              </a:solidFill>
              <a:latin typeface="Arial" pitchFamily="34" charset="0"/>
              <a:ea typeface="+mn-ea"/>
            </a:endParaRPr>
          </a:p>
        </p:txBody>
      </p:sp>
      <p:sp>
        <p:nvSpPr>
          <p:cNvPr id="18125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79613" y="1412875"/>
            <a:ext cx="4995862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zh-CN" altLang="en-US" sz="60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晨会的运作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fld id="{8783CE2F-786B-461D-AD31-86170E2F4F88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73</a:t>
            </a:fld>
            <a:endParaRPr lang="en-US" altLang="zh-CN" sz="900">
              <a:solidFill>
                <a:schemeClr val="hlink"/>
              </a:solidFill>
              <a:latin typeface="Arial" pitchFamily="34" charset="0"/>
              <a:ea typeface="+mn-ea"/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67744" y="1484784"/>
            <a:ext cx="6336481" cy="3816771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ct val="200000"/>
              </a:lnSpc>
            </a:pPr>
            <a:r>
              <a:rPr lang="zh-CN" altLang="en-US" sz="2400" dirty="0" smtClean="0">
                <a:solidFill>
                  <a:schemeClr val="tx1"/>
                </a:solidFill>
              </a:rPr>
              <a:t>明确当日工作目标</a:t>
            </a:r>
            <a:r>
              <a:rPr lang="en-US" altLang="zh-CN" sz="2400" dirty="0" smtClean="0">
                <a:solidFill>
                  <a:srgbClr val="FF0000"/>
                </a:solidFill>
              </a:rPr>
              <a:t>——</a:t>
            </a:r>
            <a:r>
              <a:rPr lang="zh-CN" altLang="en-US" sz="2400" dirty="0" smtClean="0">
                <a:solidFill>
                  <a:srgbClr val="FF0000"/>
                </a:solidFill>
              </a:rPr>
              <a:t>开门</a:t>
            </a:r>
            <a:r>
              <a:rPr lang="en-US" altLang="zh-CN" sz="2400" dirty="0" smtClean="0">
                <a:solidFill>
                  <a:srgbClr val="FF0000"/>
                </a:solidFill>
              </a:rPr>
              <a:t>N</a:t>
            </a:r>
            <a:r>
              <a:rPr lang="zh-CN" altLang="en-US" sz="2400" dirty="0" smtClean="0">
                <a:solidFill>
                  <a:srgbClr val="FF0000"/>
                </a:solidFill>
              </a:rPr>
              <a:t>件事</a:t>
            </a:r>
          </a:p>
          <a:p>
            <a:pPr>
              <a:lnSpc>
                <a:spcPct val="200000"/>
              </a:lnSpc>
            </a:pPr>
            <a:r>
              <a:rPr lang="zh-CN" altLang="en-US" sz="2400" dirty="0" smtClean="0">
                <a:solidFill>
                  <a:schemeClr val="tx1"/>
                </a:solidFill>
              </a:rPr>
              <a:t>士气激励</a:t>
            </a:r>
            <a:r>
              <a:rPr lang="en-US" altLang="zh-CN" sz="2400" dirty="0" smtClean="0">
                <a:solidFill>
                  <a:srgbClr val="FF0000"/>
                </a:solidFill>
              </a:rPr>
              <a:t>——</a:t>
            </a:r>
            <a:r>
              <a:rPr lang="zh-CN" altLang="en-US" sz="2400" dirty="0" smtClean="0">
                <a:solidFill>
                  <a:srgbClr val="FF0000"/>
                </a:solidFill>
              </a:rPr>
              <a:t>状态比能力更重要</a:t>
            </a:r>
          </a:p>
          <a:p>
            <a:pPr>
              <a:lnSpc>
                <a:spcPct val="200000"/>
              </a:lnSpc>
            </a:pPr>
            <a:r>
              <a:rPr lang="zh-CN" altLang="en-US" sz="2400" dirty="0" smtClean="0">
                <a:solidFill>
                  <a:schemeClr val="tx1"/>
                </a:solidFill>
              </a:rPr>
              <a:t>培养干部</a:t>
            </a:r>
            <a:r>
              <a:rPr lang="en-US" altLang="zh-CN" sz="2400" dirty="0" smtClean="0">
                <a:solidFill>
                  <a:srgbClr val="FF0000"/>
                </a:solidFill>
              </a:rPr>
              <a:t>——</a:t>
            </a:r>
            <a:r>
              <a:rPr lang="zh-CN" altLang="en-US" sz="2400" dirty="0" smtClean="0">
                <a:solidFill>
                  <a:srgbClr val="FF0000"/>
                </a:solidFill>
              </a:rPr>
              <a:t>主持人、演讲者</a:t>
            </a:r>
          </a:p>
          <a:p>
            <a:pPr>
              <a:lnSpc>
                <a:spcPct val="200000"/>
              </a:lnSpc>
            </a:pPr>
            <a:r>
              <a:rPr lang="zh-CN" altLang="en-US" sz="2400" dirty="0" smtClean="0">
                <a:solidFill>
                  <a:schemeClr val="tx1"/>
                </a:solidFill>
              </a:rPr>
              <a:t>共识、共行、共成</a:t>
            </a:r>
            <a:r>
              <a:rPr lang="en-US" altLang="zh-CN" sz="2400" dirty="0" smtClean="0">
                <a:solidFill>
                  <a:srgbClr val="FF0000"/>
                </a:solidFill>
              </a:rPr>
              <a:t>——</a:t>
            </a:r>
            <a:r>
              <a:rPr lang="zh-CN" altLang="en-US" sz="2400" dirty="0" smtClean="0">
                <a:solidFill>
                  <a:srgbClr val="FF0000"/>
                </a:solidFill>
              </a:rPr>
              <a:t>上下同欲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067944" y="0"/>
            <a:ext cx="1872208" cy="8080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>
              <a:defRPr/>
            </a:pPr>
            <a:r>
              <a:rPr lang="zh-CN" altLang="en-US" sz="4400" kern="0" dirty="0" smtClean="0">
                <a:solidFill>
                  <a:srgbClr val="FF0000"/>
                </a:solidFill>
                <a:ea typeface="华文行楷" pitchFamily="2" charset="-122"/>
                <a:cs typeface="+mj-cs"/>
              </a:rPr>
              <a:t>晨  会</a:t>
            </a:r>
            <a:endParaRPr lang="zh-CN" altLang="en-US" sz="4400" kern="0" dirty="0">
              <a:solidFill>
                <a:srgbClr val="FF0000"/>
              </a:solidFill>
              <a:ea typeface="华文行楷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C:\Documents and Settings\Administrator\桌面\2006105104415163.jpg"/>
          <p:cNvPicPr>
            <a:picLocks noChangeAspect="1" noChangeArrowheads="1"/>
          </p:cNvPicPr>
          <p:nvPr/>
        </p:nvPicPr>
        <p:blipFill>
          <a:blip r:embed="rId2" cstate="print"/>
          <a:srcRect l="1982" t="3246" r="2972" b="2164"/>
          <a:stretch>
            <a:fillRect/>
          </a:stretch>
        </p:blipFill>
        <p:spPr bwMode="auto">
          <a:xfrm>
            <a:off x="2843213" y="2060575"/>
            <a:ext cx="4073525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145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fld id="{8F9513B0-16D3-49E6-947D-EEF349B2B5D0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74</a:t>
            </a:fld>
            <a:endParaRPr lang="en-US" altLang="zh-CN" sz="900">
              <a:solidFill>
                <a:schemeClr val="hlink"/>
              </a:solidFill>
              <a:latin typeface="Arial" pitchFamily="34" charset="0"/>
              <a:ea typeface="+mn-ea"/>
            </a:endParaRPr>
          </a:p>
        </p:txBody>
      </p:sp>
      <p:sp>
        <p:nvSpPr>
          <p:cNvPr id="18125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79613" y="1412875"/>
            <a:ext cx="4995862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zh-CN" altLang="en-US" sz="600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夕会的运作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fld id="{9A90B518-C542-4B22-BE7C-3D55C3A782C0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75</a:t>
            </a:fld>
            <a:endParaRPr lang="en-US" altLang="zh-CN" sz="900">
              <a:solidFill>
                <a:schemeClr val="hlink"/>
              </a:solidFill>
              <a:latin typeface="Arial" pitchFamily="34" charset="0"/>
              <a:ea typeface="+mn-ea"/>
            </a:endParaRPr>
          </a:p>
        </p:txBody>
      </p:sp>
      <p:sp>
        <p:nvSpPr>
          <p:cNvPr id="18534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00313" y="142875"/>
            <a:ext cx="4435475" cy="592138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zh-CN" altLang="en-US" dirty="0" smtClean="0">
                <a:solidFill>
                  <a:srgbClr val="FF0000"/>
                </a:solidFill>
                <a:ea typeface="黑体" pitchFamily="49" charset="-122"/>
              </a:rPr>
              <a:t>         三每三对照</a:t>
            </a:r>
          </a:p>
        </p:txBody>
      </p:sp>
      <p:sp>
        <p:nvSpPr>
          <p:cNvPr id="18534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43000" y="1643063"/>
            <a:ext cx="5697538" cy="2665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zh-CN" altLang="en-US" sz="2400" smtClean="0">
                <a:solidFill>
                  <a:schemeClr val="tx1"/>
                </a:solidFill>
              </a:rPr>
              <a:t>每人               对照目标</a:t>
            </a:r>
            <a:endParaRPr lang="en-US" altLang="zh-CN" sz="2400" smtClean="0">
              <a:solidFill>
                <a:schemeClr val="tx1"/>
              </a:solidFill>
            </a:endParaRPr>
          </a:p>
          <a:p>
            <a:endParaRPr lang="zh-CN" altLang="en-US" sz="2400" smtClean="0">
              <a:solidFill>
                <a:schemeClr val="tx1"/>
              </a:solidFill>
            </a:endParaRPr>
          </a:p>
          <a:p>
            <a:r>
              <a:rPr lang="zh-CN" altLang="en-US" sz="2400" smtClean="0">
                <a:solidFill>
                  <a:schemeClr val="tx1"/>
                </a:solidFill>
              </a:rPr>
              <a:t>每天               对照过程</a:t>
            </a:r>
            <a:endParaRPr lang="en-US" altLang="zh-CN" sz="2400" smtClean="0">
              <a:solidFill>
                <a:schemeClr val="tx1"/>
              </a:solidFill>
            </a:endParaRPr>
          </a:p>
          <a:p>
            <a:endParaRPr lang="zh-CN" altLang="en-US" sz="2400" smtClean="0">
              <a:solidFill>
                <a:schemeClr val="tx1"/>
              </a:solidFill>
            </a:endParaRPr>
          </a:p>
          <a:p>
            <a:r>
              <a:rPr lang="zh-CN" altLang="en-US" sz="2400" smtClean="0">
                <a:solidFill>
                  <a:schemeClr val="tx1"/>
                </a:solidFill>
              </a:rPr>
              <a:t>每件事           对照结果</a:t>
            </a:r>
          </a:p>
          <a:p>
            <a:endParaRPr lang="zh-CN" altLang="en-US" sz="2400" smtClean="0">
              <a:solidFill>
                <a:schemeClr val="tx1"/>
              </a:solidFill>
            </a:endParaRPr>
          </a:p>
        </p:txBody>
      </p:sp>
      <p:pic>
        <p:nvPicPr>
          <p:cNvPr id="185349" name="Picture 5" descr="C:\Documents and Settings\Administrator\桌面\200711123461079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708275"/>
            <a:ext cx="37147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fld id="{9A90B518-C542-4B22-BE7C-3D55C3A782C0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76</a:t>
            </a:fld>
            <a:endParaRPr lang="en-US" altLang="zh-CN" sz="900">
              <a:solidFill>
                <a:schemeClr val="hlink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47664" y="1916832"/>
            <a:ext cx="638027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早会做激励</a:t>
            </a:r>
            <a:endParaRPr lang="en-US" altLang="zh-CN" sz="96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zh-CN" altLang="en-US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夕会做总结</a:t>
            </a:r>
            <a:endParaRPr lang="zh-CN" altLang="en-US" sz="9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fld id="{64DB308B-F12B-4A9B-BB00-352E3E5661B9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77</a:t>
            </a:fld>
            <a:endParaRPr lang="en-US" altLang="zh-CN" sz="900">
              <a:solidFill>
                <a:schemeClr val="hlink"/>
              </a:solidFill>
              <a:latin typeface="Arial" pitchFamily="34" charset="0"/>
              <a:ea typeface="+mn-ea"/>
            </a:endParaRPr>
          </a:p>
        </p:txBody>
      </p:sp>
      <p:sp>
        <p:nvSpPr>
          <p:cNvPr id="189443" name="WordArt 5"/>
          <p:cNvSpPr>
            <a:spLocks noChangeArrowheads="1" noChangeShapeType="1" noTextEdit="1"/>
          </p:cNvSpPr>
          <p:nvPr/>
        </p:nvSpPr>
        <p:spPr bwMode="auto">
          <a:xfrm>
            <a:off x="2071688" y="1571625"/>
            <a:ext cx="4392612" cy="1096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琥珀"/>
                <a:ea typeface="华文琥珀"/>
              </a:rPr>
              <a:t>手机三心会</a:t>
            </a:r>
          </a:p>
        </p:txBody>
      </p:sp>
      <p:pic>
        <p:nvPicPr>
          <p:cNvPr id="189444" name="Picture 6" descr="http://image2.sina.com.cn/dy/c/2005-02-12/U397P1T1D5831179F21DT20050212170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3214688"/>
            <a:ext cx="5715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Freeform 3"/>
          <p:cNvSpPr>
            <a:spLocks/>
          </p:cNvSpPr>
          <p:nvPr/>
        </p:nvSpPr>
        <p:spPr bwMode="blackWhite">
          <a:xfrm>
            <a:off x="2640013" y="1165225"/>
            <a:ext cx="3779837" cy="1774825"/>
          </a:xfrm>
          <a:custGeom>
            <a:avLst/>
            <a:gdLst>
              <a:gd name="T0" fmla="*/ 2147483647 w 1553"/>
              <a:gd name="T1" fmla="*/ 2147483647 h 753"/>
              <a:gd name="T2" fmla="*/ 2147483647 w 1553"/>
              <a:gd name="T3" fmla="*/ 2147483647 h 753"/>
              <a:gd name="T4" fmla="*/ 2147483647 w 1553"/>
              <a:gd name="T5" fmla="*/ 2147483647 h 753"/>
              <a:gd name="T6" fmla="*/ 2147483647 w 1553"/>
              <a:gd name="T7" fmla="*/ 2147483647 h 753"/>
              <a:gd name="T8" fmla="*/ 2147483647 w 1553"/>
              <a:gd name="T9" fmla="*/ 2147483647 h 753"/>
              <a:gd name="T10" fmla="*/ 2147483647 w 1553"/>
              <a:gd name="T11" fmla="*/ 2147483647 h 753"/>
              <a:gd name="T12" fmla="*/ 2147483647 w 1553"/>
              <a:gd name="T13" fmla="*/ 2147483647 h 753"/>
              <a:gd name="T14" fmla="*/ 2147483647 w 1553"/>
              <a:gd name="T15" fmla="*/ 2147483647 h 753"/>
              <a:gd name="T16" fmla="*/ 2147483647 w 1553"/>
              <a:gd name="T17" fmla="*/ 2147483647 h 753"/>
              <a:gd name="T18" fmla="*/ 2147483647 w 1553"/>
              <a:gd name="T19" fmla="*/ 2147483647 h 753"/>
              <a:gd name="T20" fmla="*/ 2147483647 w 1553"/>
              <a:gd name="T21" fmla="*/ 2147483647 h 753"/>
              <a:gd name="T22" fmla="*/ 2147483647 w 1553"/>
              <a:gd name="T23" fmla="*/ 2147483647 h 753"/>
              <a:gd name="T24" fmla="*/ 2147483647 w 1553"/>
              <a:gd name="T25" fmla="*/ 2147483647 h 753"/>
              <a:gd name="T26" fmla="*/ 2147483647 w 1553"/>
              <a:gd name="T27" fmla="*/ 0 h 753"/>
              <a:gd name="T28" fmla="*/ 2147483647 w 1553"/>
              <a:gd name="T29" fmla="*/ 2147483647 h 753"/>
              <a:gd name="T30" fmla="*/ 2147483647 w 1553"/>
              <a:gd name="T31" fmla="*/ 2147483647 h 753"/>
              <a:gd name="T32" fmla="*/ 2147483647 w 1553"/>
              <a:gd name="T33" fmla="*/ 2147483647 h 753"/>
              <a:gd name="T34" fmla="*/ 2147483647 w 1553"/>
              <a:gd name="T35" fmla="*/ 2147483647 h 753"/>
              <a:gd name="T36" fmla="*/ 2147483647 w 1553"/>
              <a:gd name="T37" fmla="*/ 2147483647 h 753"/>
              <a:gd name="T38" fmla="*/ 2147483647 w 1553"/>
              <a:gd name="T39" fmla="*/ 2147483647 h 753"/>
              <a:gd name="T40" fmla="*/ 2147483647 w 1553"/>
              <a:gd name="T41" fmla="*/ 2147483647 h 753"/>
              <a:gd name="T42" fmla="*/ 2147483647 w 1553"/>
              <a:gd name="T43" fmla="*/ 2147483647 h 753"/>
              <a:gd name="T44" fmla="*/ 2147483647 w 1553"/>
              <a:gd name="T45" fmla="*/ 2147483647 h 753"/>
              <a:gd name="T46" fmla="*/ 2147483647 w 1553"/>
              <a:gd name="T47" fmla="*/ 2147483647 h 753"/>
              <a:gd name="T48" fmla="*/ 2147483647 w 1553"/>
              <a:gd name="T49" fmla="*/ 2147483647 h 753"/>
              <a:gd name="T50" fmla="*/ 2147483647 w 1553"/>
              <a:gd name="T51" fmla="*/ 2147483647 h 753"/>
              <a:gd name="T52" fmla="*/ 2147483647 w 1553"/>
              <a:gd name="T53" fmla="*/ 2147483647 h 753"/>
              <a:gd name="T54" fmla="*/ 2147483647 w 1553"/>
              <a:gd name="T55" fmla="*/ 2147483647 h 753"/>
              <a:gd name="T56" fmla="*/ 2147483647 w 1553"/>
              <a:gd name="T57" fmla="*/ 2147483647 h 753"/>
              <a:gd name="T58" fmla="*/ 2147483647 w 1553"/>
              <a:gd name="T59" fmla="*/ 2147483647 h 753"/>
              <a:gd name="T60" fmla="*/ 2147483647 w 1553"/>
              <a:gd name="T61" fmla="*/ 2147483647 h 753"/>
              <a:gd name="T62" fmla="*/ 2147483647 w 1553"/>
              <a:gd name="T63" fmla="*/ 2147483647 h 753"/>
              <a:gd name="T64" fmla="*/ 2147483647 w 1553"/>
              <a:gd name="T65" fmla="*/ 2147483647 h 753"/>
              <a:gd name="T66" fmla="*/ 0 w 1553"/>
              <a:gd name="T67" fmla="*/ 2147483647 h 753"/>
              <a:gd name="T68" fmla="*/ 2147483647 w 1553"/>
              <a:gd name="T69" fmla="*/ 2147483647 h 753"/>
              <a:gd name="T70" fmla="*/ 2147483647 w 1553"/>
              <a:gd name="T71" fmla="*/ 2147483647 h 753"/>
              <a:gd name="T72" fmla="*/ 2147483647 w 1553"/>
              <a:gd name="T73" fmla="*/ 2147483647 h 753"/>
              <a:gd name="T74" fmla="*/ 2147483647 w 1553"/>
              <a:gd name="T75" fmla="*/ 2147483647 h 753"/>
              <a:gd name="T76" fmla="*/ 2147483647 w 1553"/>
              <a:gd name="T77" fmla="*/ 2147483647 h 753"/>
              <a:gd name="T78" fmla="*/ 2147483647 w 1553"/>
              <a:gd name="T79" fmla="*/ 2147483647 h 753"/>
              <a:gd name="T80" fmla="*/ 2147483647 w 1553"/>
              <a:gd name="T81" fmla="*/ 2147483647 h 753"/>
              <a:gd name="T82" fmla="*/ 2147483647 w 1553"/>
              <a:gd name="T83" fmla="*/ 2147483647 h 753"/>
              <a:gd name="T84" fmla="*/ 2147483647 w 1553"/>
              <a:gd name="T85" fmla="*/ 2147483647 h 753"/>
              <a:gd name="T86" fmla="*/ 2147483647 w 1553"/>
              <a:gd name="T87" fmla="*/ 2147483647 h 753"/>
              <a:gd name="T88" fmla="*/ 2147483647 w 1553"/>
              <a:gd name="T89" fmla="*/ 2147483647 h 753"/>
              <a:gd name="T90" fmla="*/ 2147483647 w 1553"/>
              <a:gd name="T91" fmla="*/ 2147483647 h 753"/>
              <a:gd name="T92" fmla="*/ 2147483647 w 1553"/>
              <a:gd name="T93" fmla="*/ 2147483647 h 753"/>
              <a:gd name="T94" fmla="*/ 2147483647 w 1553"/>
              <a:gd name="T95" fmla="*/ 2147483647 h 753"/>
              <a:gd name="T96" fmla="*/ 2147483647 w 1553"/>
              <a:gd name="T97" fmla="*/ 2147483647 h 753"/>
              <a:gd name="T98" fmla="*/ 2147483647 w 1553"/>
              <a:gd name="T99" fmla="*/ 2147483647 h 753"/>
              <a:gd name="T100" fmla="*/ 2147483647 w 1553"/>
              <a:gd name="T101" fmla="*/ 2147483647 h 753"/>
              <a:gd name="T102" fmla="*/ 2147483647 w 1553"/>
              <a:gd name="T103" fmla="*/ 2147483647 h 753"/>
              <a:gd name="T104" fmla="*/ 2147483647 w 1553"/>
              <a:gd name="T105" fmla="*/ 2147483647 h 753"/>
              <a:gd name="T106" fmla="*/ 2147483647 w 1553"/>
              <a:gd name="T107" fmla="*/ 2147483647 h 753"/>
              <a:gd name="T108" fmla="*/ 2147483647 w 1553"/>
              <a:gd name="T109" fmla="*/ 2147483647 h 75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553"/>
              <a:gd name="T166" fmla="*/ 0 h 753"/>
              <a:gd name="T167" fmla="*/ 1553 w 1553"/>
              <a:gd name="T168" fmla="*/ 753 h 75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553" h="753">
                <a:moveTo>
                  <a:pt x="983" y="584"/>
                </a:moveTo>
                <a:lnTo>
                  <a:pt x="1417" y="541"/>
                </a:lnTo>
                <a:lnTo>
                  <a:pt x="1552" y="150"/>
                </a:lnTo>
                <a:lnTo>
                  <a:pt x="1447" y="227"/>
                </a:lnTo>
                <a:lnTo>
                  <a:pt x="1398" y="186"/>
                </a:lnTo>
                <a:lnTo>
                  <a:pt x="1347" y="149"/>
                </a:lnTo>
                <a:lnTo>
                  <a:pt x="1294" y="116"/>
                </a:lnTo>
                <a:lnTo>
                  <a:pt x="1238" y="87"/>
                </a:lnTo>
                <a:lnTo>
                  <a:pt x="1181" y="61"/>
                </a:lnTo>
                <a:lnTo>
                  <a:pt x="1122" y="41"/>
                </a:lnTo>
                <a:lnTo>
                  <a:pt x="1060" y="23"/>
                </a:lnTo>
                <a:lnTo>
                  <a:pt x="999" y="12"/>
                </a:lnTo>
                <a:lnTo>
                  <a:pt x="936" y="4"/>
                </a:lnTo>
                <a:lnTo>
                  <a:pt x="873" y="0"/>
                </a:lnTo>
                <a:lnTo>
                  <a:pt x="810" y="2"/>
                </a:lnTo>
                <a:lnTo>
                  <a:pt x="748" y="8"/>
                </a:lnTo>
                <a:lnTo>
                  <a:pt x="685" y="19"/>
                </a:lnTo>
                <a:lnTo>
                  <a:pt x="624" y="34"/>
                </a:lnTo>
                <a:lnTo>
                  <a:pt x="564" y="53"/>
                </a:lnTo>
                <a:lnTo>
                  <a:pt x="506" y="76"/>
                </a:lnTo>
                <a:lnTo>
                  <a:pt x="449" y="104"/>
                </a:lnTo>
                <a:lnTo>
                  <a:pt x="395" y="137"/>
                </a:lnTo>
                <a:lnTo>
                  <a:pt x="342" y="172"/>
                </a:lnTo>
                <a:lnTo>
                  <a:pt x="294" y="212"/>
                </a:lnTo>
                <a:lnTo>
                  <a:pt x="248" y="254"/>
                </a:lnTo>
                <a:lnTo>
                  <a:pt x="205" y="301"/>
                </a:lnTo>
                <a:lnTo>
                  <a:pt x="165" y="350"/>
                </a:lnTo>
                <a:lnTo>
                  <a:pt x="130" y="401"/>
                </a:lnTo>
                <a:lnTo>
                  <a:pt x="98" y="456"/>
                </a:lnTo>
                <a:lnTo>
                  <a:pt x="71" y="512"/>
                </a:lnTo>
                <a:lnTo>
                  <a:pt x="46" y="570"/>
                </a:lnTo>
                <a:lnTo>
                  <a:pt x="27" y="631"/>
                </a:lnTo>
                <a:lnTo>
                  <a:pt x="11" y="692"/>
                </a:lnTo>
                <a:lnTo>
                  <a:pt x="0" y="752"/>
                </a:lnTo>
                <a:lnTo>
                  <a:pt x="222" y="608"/>
                </a:lnTo>
                <a:lnTo>
                  <a:pt x="440" y="749"/>
                </a:lnTo>
                <a:lnTo>
                  <a:pt x="455" y="710"/>
                </a:lnTo>
                <a:lnTo>
                  <a:pt x="474" y="670"/>
                </a:lnTo>
                <a:lnTo>
                  <a:pt x="498" y="632"/>
                </a:lnTo>
                <a:lnTo>
                  <a:pt x="525" y="596"/>
                </a:lnTo>
                <a:lnTo>
                  <a:pt x="556" y="563"/>
                </a:lnTo>
                <a:lnTo>
                  <a:pt x="589" y="533"/>
                </a:lnTo>
                <a:lnTo>
                  <a:pt x="626" y="507"/>
                </a:lnTo>
                <a:lnTo>
                  <a:pt x="665" y="485"/>
                </a:lnTo>
                <a:lnTo>
                  <a:pt x="706" y="467"/>
                </a:lnTo>
                <a:lnTo>
                  <a:pt x="749" y="453"/>
                </a:lnTo>
                <a:lnTo>
                  <a:pt x="793" y="443"/>
                </a:lnTo>
                <a:lnTo>
                  <a:pt x="837" y="438"/>
                </a:lnTo>
                <a:lnTo>
                  <a:pt x="882" y="438"/>
                </a:lnTo>
                <a:lnTo>
                  <a:pt x="927" y="442"/>
                </a:lnTo>
                <a:lnTo>
                  <a:pt x="971" y="450"/>
                </a:lnTo>
                <a:lnTo>
                  <a:pt x="1014" y="464"/>
                </a:lnTo>
                <a:lnTo>
                  <a:pt x="1055" y="480"/>
                </a:lnTo>
                <a:lnTo>
                  <a:pt x="1095" y="502"/>
                </a:lnTo>
                <a:lnTo>
                  <a:pt x="983" y="584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endParaRPr lang="zh-CN" altLang="en-US"/>
          </a:p>
        </p:txBody>
      </p:sp>
      <p:sp>
        <p:nvSpPr>
          <p:cNvPr id="190467" name="Freeform 4"/>
          <p:cNvSpPr>
            <a:spLocks/>
          </p:cNvSpPr>
          <p:nvPr/>
        </p:nvSpPr>
        <p:spPr bwMode="blackWhite">
          <a:xfrm>
            <a:off x="2357438" y="2773363"/>
            <a:ext cx="2970212" cy="2520950"/>
          </a:xfrm>
          <a:custGeom>
            <a:avLst/>
            <a:gdLst>
              <a:gd name="T0" fmla="*/ 2147483647 w 1221"/>
              <a:gd name="T1" fmla="*/ 2147483647 h 1071"/>
              <a:gd name="T2" fmla="*/ 2147483647 w 1221"/>
              <a:gd name="T3" fmla="*/ 2147483647 h 1071"/>
              <a:gd name="T4" fmla="*/ 2147483647 w 1221"/>
              <a:gd name="T5" fmla="*/ 2147483647 h 1071"/>
              <a:gd name="T6" fmla="*/ 2147483647 w 1221"/>
              <a:gd name="T7" fmla="*/ 2147483647 h 1071"/>
              <a:gd name="T8" fmla="*/ 2147483647 w 1221"/>
              <a:gd name="T9" fmla="*/ 2147483647 h 1071"/>
              <a:gd name="T10" fmla="*/ 2147483647 w 1221"/>
              <a:gd name="T11" fmla="*/ 2147483647 h 1071"/>
              <a:gd name="T12" fmla="*/ 2147483647 w 1221"/>
              <a:gd name="T13" fmla="*/ 2147483647 h 1071"/>
              <a:gd name="T14" fmla="*/ 2147483647 w 1221"/>
              <a:gd name="T15" fmla="*/ 2147483647 h 1071"/>
              <a:gd name="T16" fmla="*/ 2147483647 w 1221"/>
              <a:gd name="T17" fmla="*/ 2147483647 h 1071"/>
              <a:gd name="T18" fmla="*/ 2147483647 w 1221"/>
              <a:gd name="T19" fmla="*/ 2147483647 h 1071"/>
              <a:gd name="T20" fmla="*/ 2147483647 w 1221"/>
              <a:gd name="T21" fmla="*/ 2147483647 h 1071"/>
              <a:gd name="T22" fmla="*/ 2147483647 w 1221"/>
              <a:gd name="T23" fmla="*/ 2147483647 h 1071"/>
              <a:gd name="T24" fmla="*/ 2147483647 w 1221"/>
              <a:gd name="T25" fmla="*/ 2147483647 h 1071"/>
              <a:gd name="T26" fmla="*/ 2147483647 w 1221"/>
              <a:gd name="T27" fmla="*/ 2147483647 h 1071"/>
              <a:gd name="T28" fmla="*/ 2147483647 w 1221"/>
              <a:gd name="T29" fmla="*/ 2147483647 h 1071"/>
              <a:gd name="T30" fmla="*/ 2147483647 w 1221"/>
              <a:gd name="T31" fmla="*/ 2147483647 h 1071"/>
              <a:gd name="T32" fmla="*/ 2147483647 w 1221"/>
              <a:gd name="T33" fmla="*/ 2147483647 h 1071"/>
              <a:gd name="T34" fmla="*/ 2147483647 w 1221"/>
              <a:gd name="T35" fmla="*/ 2147483647 h 1071"/>
              <a:gd name="T36" fmla="*/ 2147483647 w 1221"/>
              <a:gd name="T37" fmla="*/ 2147483647 h 1071"/>
              <a:gd name="T38" fmla="*/ 2147483647 w 1221"/>
              <a:gd name="T39" fmla="*/ 2147483647 h 1071"/>
              <a:gd name="T40" fmla="*/ 2147483647 w 1221"/>
              <a:gd name="T41" fmla="*/ 2147483647 h 1071"/>
              <a:gd name="T42" fmla="*/ 2147483647 w 1221"/>
              <a:gd name="T43" fmla="*/ 0 h 1071"/>
              <a:gd name="T44" fmla="*/ 0 w 1221"/>
              <a:gd name="T45" fmla="*/ 2147483647 h 1071"/>
              <a:gd name="T46" fmla="*/ 2147483647 w 1221"/>
              <a:gd name="T47" fmla="*/ 2147483647 h 1071"/>
              <a:gd name="T48" fmla="*/ 2147483647 w 1221"/>
              <a:gd name="T49" fmla="*/ 2147483647 h 1071"/>
              <a:gd name="T50" fmla="*/ 2147483647 w 1221"/>
              <a:gd name="T51" fmla="*/ 2147483647 h 1071"/>
              <a:gd name="T52" fmla="*/ 2147483647 w 1221"/>
              <a:gd name="T53" fmla="*/ 2147483647 h 1071"/>
              <a:gd name="T54" fmla="*/ 2147483647 w 1221"/>
              <a:gd name="T55" fmla="*/ 2147483647 h 1071"/>
              <a:gd name="T56" fmla="*/ 2147483647 w 1221"/>
              <a:gd name="T57" fmla="*/ 2147483647 h 1071"/>
              <a:gd name="T58" fmla="*/ 2147483647 w 1221"/>
              <a:gd name="T59" fmla="*/ 2147483647 h 1071"/>
              <a:gd name="T60" fmla="*/ 2147483647 w 1221"/>
              <a:gd name="T61" fmla="*/ 2147483647 h 1071"/>
              <a:gd name="T62" fmla="*/ 2147483647 w 1221"/>
              <a:gd name="T63" fmla="*/ 2147483647 h 1071"/>
              <a:gd name="T64" fmla="*/ 2147483647 w 1221"/>
              <a:gd name="T65" fmla="*/ 2147483647 h 1071"/>
              <a:gd name="T66" fmla="*/ 2147483647 w 1221"/>
              <a:gd name="T67" fmla="*/ 2147483647 h 1071"/>
              <a:gd name="T68" fmla="*/ 2147483647 w 1221"/>
              <a:gd name="T69" fmla="*/ 2147483647 h 1071"/>
              <a:gd name="T70" fmla="*/ 2147483647 w 1221"/>
              <a:gd name="T71" fmla="*/ 2147483647 h 1071"/>
              <a:gd name="T72" fmla="*/ 2147483647 w 1221"/>
              <a:gd name="T73" fmla="*/ 2147483647 h 1071"/>
              <a:gd name="T74" fmla="*/ 2147483647 w 1221"/>
              <a:gd name="T75" fmla="*/ 2147483647 h 1071"/>
              <a:gd name="T76" fmla="*/ 2147483647 w 1221"/>
              <a:gd name="T77" fmla="*/ 2147483647 h 1071"/>
              <a:gd name="T78" fmla="*/ 2147483647 w 1221"/>
              <a:gd name="T79" fmla="*/ 2147483647 h 1071"/>
              <a:gd name="T80" fmla="*/ 2147483647 w 1221"/>
              <a:gd name="T81" fmla="*/ 2147483647 h 1071"/>
              <a:gd name="T82" fmla="*/ 2147483647 w 1221"/>
              <a:gd name="T83" fmla="*/ 2147483647 h 1071"/>
              <a:gd name="T84" fmla="*/ 2147483647 w 1221"/>
              <a:gd name="T85" fmla="*/ 2147483647 h 1071"/>
              <a:gd name="T86" fmla="*/ 2147483647 w 1221"/>
              <a:gd name="T87" fmla="*/ 2147483647 h 1071"/>
              <a:gd name="T88" fmla="*/ 2147483647 w 1221"/>
              <a:gd name="T89" fmla="*/ 2147483647 h 1071"/>
              <a:gd name="T90" fmla="*/ 2147483647 w 1221"/>
              <a:gd name="T91" fmla="*/ 2147483647 h 1071"/>
              <a:gd name="T92" fmla="*/ 2147483647 w 1221"/>
              <a:gd name="T93" fmla="*/ 2147483647 h 1071"/>
              <a:gd name="T94" fmla="*/ 2147483647 w 1221"/>
              <a:gd name="T95" fmla="*/ 2147483647 h 1071"/>
              <a:gd name="T96" fmla="*/ 2147483647 w 1221"/>
              <a:gd name="T97" fmla="*/ 2147483647 h 107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21"/>
              <a:gd name="T148" fmla="*/ 0 h 1071"/>
              <a:gd name="T149" fmla="*/ 1221 w 1221"/>
              <a:gd name="T150" fmla="*/ 1071 h 107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21" h="1071">
                <a:moveTo>
                  <a:pt x="1220" y="1042"/>
                </a:moveTo>
                <a:lnTo>
                  <a:pt x="1002" y="847"/>
                </a:lnTo>
                <a:lnTo>
                  <a:pt x="1081" y="630"/>
                </a:lnTo>
                <a:lnTo>
                  <a:pt x="1038" y="635"/>
                </a:lnTo>
                <a:lnTo>
                  <a:pt x="994" y="636"/>
                </a:lnTo>
                <a:lnTo>
                  <a:pt x="950" y="634"/>
                </a:lnTo>
                <a:lnTo>
                  <a:pt x="906" y="626"/>
                </a:lnTo>
                <a:lnTo>
                  <a:pt x="865" y="614"/>
                </a:lnTo>
                <a:lnTo>
                  <a:pt x="823" y="599"/>
                </a:lnTo>
                <a:lnTo>
                  <a:pt x="784" y="579"/>
                </a:lnTo>
                <a:lnTo>
                  <a:pt x="747" y="556"/>
                </a:lnTo>
                <a:lnTo>
                  <a:pt x="713" y="528"/>
                </a:lnTo>
                <a:lnTo>
                  <a:pt x="682" y="496"/>
                </a:lnTo>
                <a:lnTo>
                  <a:pt x="653" y="463"/>
                </a:lnTo>
                <a:lnTo>
                  <a:pt x="629" y="427"/>
                </a:lnTo>
                <a:lnTo>
                  <a:pt x="609" y="390"/>
                </a:lnTo>
                <a:lnTo>
                  <a:pt x="594" y="352"/>
                </a:lnTo>
                <a:lnTo>
                  <a:pt x="581" y="314"/>
                </a:lnTo>
                <a:lnTo>
                  <a:pt x="573" y="273"/>
                </a:lnTo>
                <a:lnTo>
                  <a:pt x="568" y="232"/>
                </a:lnTo>
                <a:lnTo>
                  <a:pt x="712" y="232"/>
                </a:lnTo>
                <a:lnTo>
                  <a:pt x="368" y="0"/>
                </a:lnTo>
                <a:lnTo>
                  <a:pt x="0" y="235"/>
                </a:lnTo>
                <a:lnTo>
                  <a:pt x="134" y="234"/>
                </a:lnTo>
                <a:lnTo>
                  <a:pt x="139" y="296"/>
                </a:lnTo>
                <a:lnTo>
                  <a:pt x="148" y="358"/>
                </a:lnTo>
                <a:lnTo>
                  <a:pt x="161" y="419"/>
                </a:lnTo>
                <a:lnTo>
                  <a:pt x="178" y="479"/>
                </a:lnTo>
                <a:lnTo>
                  <a:pt x="200" y="538"/>
                </a:lnTo>
                <a:lnTo>
                  <a:pt x="227" y="595"/>
                </a:lnTo>
                <a:lnTo>
                  <a:pt x="257" y="650"/>
                </a:lnTo>
                <a:lnTo>
                  <a:pt x="291" y="702"/>
                </a:lnTo>
                <a:lnTo>
                  <a:pt x="328" y="751"/>
                </a:lnTo>
                <a:lnTo>
                  <a:pt x="369" y="797"/>
                </a:lnTo>
                <a:lnTo>
                  <a:pt x="413" y="841"/>
                </a:lnTo>
                <a:lnTo>
                  <a:pt x="459" y="882"/>
                </a:lnTo>
                <a:lnTo>
                  <a:pt x="509" y="919"/>
                </a:lnTo>
                <a:lnTo>
                  <a:pt x="562" y="951"/>
                </a:lnTo>
                <a:lnTo>
                  <a:pt x="617" y="981"/>
                </a:lnTo>
                <a:lnTo>
                  <a:pt x="673" y="1007"/>
                </a:lnTo>
                <a:lnTo>
                  <a:pt x="732" y="1027"/>
                </a:lnTo>
                <a:lnTo>
                  <a:pt x="791" y="1045"/>
                </a:lnTo>
                <a:lnTo>
                  <a:pt x="852" y="1057"/>
                </a:lnTo>
                <a:lnTo>
                  <a:pt x="913" y="1067"/>
                </a:lnTo>
                <a:lnTo>
                  <a:pt x="975" y="1070"/>
                </a:lnTo>
                <a:lnTo>
                  <a:pt x="1037" y="1070"/>
                </a:lnTo>
                <a:lnTo>
                  <a:pt x="1098" y="1066"/>
                </a:lnTo>
                <a:lnTo>
                  <a:pt x="1160" y="1056"/>
                </a:lnTo>
                <a:lnTo>
                  <a:pt x="1220" y="104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endParaRPr lang="zh-CN" altLang="en-US"/>
          </a:p>
        </p:txBody>
      </p:sp>
      <p:sp>
        <p:nvSpPr>
          <p:cNvPr id="190468" name="Freeform 5"/>
          <p:cNvSpPr>
            <a:spLocks/>
          </p:cNvSpPr>
          <p:nvPr/>
        </p:nvSpPr>
        <p:spPr bwMode="blackWhite">
          <a:xfrm>
            <a:off x="4929188" y="1928813"/>
            <a:ext cx="1928812" cy="3465512"/>
          </a:xfrm>
          <a:custGeom>
            <a:avLst/>
            <a:gdLst>
              <a:gd name="T0" fmla="*/ 2147483647 w 793"/>
              <a:gd name="T1" fmla="*/ 2147483647 h 1440"/>
              <a:gd name="T2" fmla="*/ 2147483647 w 793"/>
              <a:gd name="T3" fmla="*/ 2147483647 h 1440"/>
              <a:gd name="T4" fmla="*/ 2147483647 w 793"/>
              <a:gd name="T5" fmla="*/ 2147483647 h 1440"/>
              <a:gd name="T6" fmla="*/ 2147483647 w 793"/>
              <a:gd name="T7" fmla="*/ 2147483647 h 1440"/>
              <a:gd name="T8" fmla="*/ 2147483647 w 793"/>
              <a:gd name="T9" fmla="*/ 2147483647 h 1440"/>
              <a:gd name="T10" fmla="*/ 2147483647 w 793"/>
              <a:gd name="T11" fmla="*/ 2147483647 h 1440"/>
              <a:gd name="T12" fmla="*/ 2147483647 w 793"/>
              <a:gd name="T13" fmla="*/ 2147483647 h 1440"/>
              <a:gd name="T14" fmla="*/ 2147483647 w 793"/>
              <a:gd name="T15" fmla="*/ 2147483647 h 1440"/>
              <a:gd name="T16" fmla="*/ 2147483647 w 793"/>
              <a:gd name="T17" fmla="*/ 2147483647 h 1440"/>
              <a:gd name="T18" fmla="*/ 2147483647 w 793"/>
              <a:gd name="T19" fmla="*/ 2147483647 h 1440"/>
              <a:gd name="T20" fmla="*/ 2147483647 w 793"/>
              <a:gd name="T21" fmla="*/ 2147483647 h 1440"/>
              <a:gd name="T22" fmla="*/ 2147483647 w 793"/>
              <a:gd name="T23" fmla="*/ 2147483647 h 1440"/>
              <a:gd name="T24" fmla="*/ 2147483647 w 793"/>
              <a:gd name="T25" fmla="*/ 2147483647 h 1440"/>
              <a:gd name="T26" fmla="*/ 2147483647 w 793"/>
              <a:gd name="T27" fmla="*/ 2147483647 h 1440"/>
              <a:gd name="T28" fmla="*/ 2147483647 w 793"/>
              <a:gd name="T29" fmla="*/ 2147483647 h 1440"/>
              <a:gd name="T30" fmla="*/ 2147483647 w 793"/>
              <a:gd name="T31" fmla="*/ 2147483647 h 1440"/>
              <a:gd name="T32" fmla="*/ 2147483647 w 793"/>
              <a:gd name="T33" fmla="*/ 2147483647 h 1440"/>
              <a:gd name="T34" fmla="*/ 2147483647 w 793"/>
              <a:gd name="T35" fmla="*/ 2147483647 h 1440"/>
              <a:gd name="T36" fmla="*/ 2147483647 w 793"/>
              <a:gd name="T37" fmla="*/ 2147483647 h 1440"/>
              <a:gd name="T38" fmla="*/ 2147483647 w 793"/>
              <a:gd name="T39" fmla="*/ 2147483647 h 1440"/>
              <a:gd name="T40" fmla="*/ 2147483647 w 793"/>
              <a:gd name="T41" fmla="*/ 2147483647 h 1440"/>
              <a:gd name="T42" fmla="*/ 2147483647 w 793"/>
              <a:gd name="T43" fmla="*/ 2147483647 h 1440"/>
              <a:gd name="T44" fmla="*/ 2147483647 w 793"/>
              <a:gd name="T45" fmla="*/ 2147483647 h 1440"/>
              <a:gd name="T46" fmla="*/ 2147483647 w 793"/>
              <a:gd name="T47" fmla="*/ 2147483647 h 1440"/>
              <a:gd name="T48" fmla="*/ 2147483647 w 793"/>
              <a:gd name="T49" fmla="*/ 2147483647 h 1440"/>
              <a:gd name="T50" fmla="*/ 2147483647 w 793"/>
              <a:gd name="T51" fmla="*/ 2147483647 h 1440"/>
              <a:gd name="T52" fmla="*/ 2147483647 w 793"/>
              <a:gd name="T53" fmla="*/ 0 h 1440"/>
              <a:gd name="T54" fmla="*/ 2147483647 w 793"/>
              <a:gd name="T55" fmla="*/ 2147483647 h 1440"/>
              <a:gd name="T56" fmla="*/ 2147483647 w 793"/>
              <a:gd name="T57" fmla="*/ 2147483647 h 1440"/>
              <a:gd name="T58" fmla="*/ 2147483647 w 793"/>
              <a:gd name="T59" fmla="*/ 2147483647 h 1440"/>
              <a:gd name="T60" fmla="*/ 2147483647 w 793"/>
              <a:gd name="T61" fmla="*/ 2147483647 h 1440"/>
              <a:gd name="T62" fmla="*/ 2147483647 w 793"/>
              <a:gd name="T63" fmla="*/ 2147483647 h 1440"/>
              <a:gd name="T64" fmla="*/ 2147483647 w 793"/>
              <a:gd name="T65" fmla="*/ 2147483647 h 1440"/>
              <a:gd name="T66" fmla="*/ 2147483647 w 793"/>
              <a:gd name="T67" fmla="*/ 2147483647 h 1440"/>
              <a:gd name="T68" fmla="*/ 2147483647 w 793"/>
              <a:gd name="T69" fmla="*/ 2147483647 h 1440"/>
              <a:gd name="T70" fmla="*/ 2147483647 w 793"/>
              <a:gd name="T71" fmla="*/ 2147483647 h 1440"/>
              <a:gd name="T72" fmla="*/ 2147483647 w 793"/>
              <a:gd name="T73" fmla="*/ 2147483647 h 1440"/>
              <a:gd name="T74" fmla="*/ 2147483647 w 793"/>
              <a:gd name="T75" fmla="*/ 2147483647 h 1440"/>
              <a:gd name="T76" fmla="*/ 2147483647 w 793"/>
              <a:gd name="T77" fmla="*/ 2147483647 h 1440"/>
              <a:gd name="T78" fmla="*/ 2147483647 w 793"/>
              <a:gd name="T79" fmla="*/ 2147483647 h 1440"/>
              <a:gd name="T80" fmla="*/ 2147483647 w 793"/>
              <a:gd name="T81" fmla="*/ 2147483647 h 1440"/>
              <a:gd name="T82" fmla="*/ 2147483647 w 793"/>
              <a:gd name="T83" fmla="*/ 2147483647 h 1440"/>
              <a:gd name="T84" fmla="*/ 2147483647 w 793"/>
              <a:gd name="T85" fmla="*/ 2147483647 h 1440"/>
              <a:gd name="T86" fmla="*/ 2147483647 w 793"/>
              <a:gd name="T87" fmla="*/ 2147483647 h 1440"/>
              <a:gd name="T88" fmla="*/ 2147483647 w 793"/>
              <a:gd name="T89" fmla="*/ 2147483647 h 1440"/>
              <a:gd name="T90" fmla="*/ 2147483647 w 793"/>
              <a:gd name="T91" fmla="*/ 2147483647 h 1440"/>
              <a:gd name="T92" fmla="*/ 0 w 793"/>
              <a:gd name="T93" fmla="*/ 2147483647 h 1440"/>
              <a:gd name="T94" fmla="*/ 2147483647 w 793"/>
              <a:gd name="T95" fmla="*/ 2147483647 h 1440"/>
              <a:gd name="T96" fmla="*/ 2147483647 w 793"/>
              <a:gd name="T97" fmla="*/ 2147483647 h 14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3"/>
              <a:gd name="T148" fmla="*/ 0 h 1440"/>
              <a:gd name="T149" fmla="*/ 793 w 793"/>
              <a:gd name="T150" fmla="*/ 1440 h 144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3" h="1440">
                <a:moveTo>
                  <a:pt x="286" y="1316"/>
                </a:moveTo>
                <a:lnTo>
                  <a:pt x="340" y="1290"/>
                </a:lnTo>
                <a:lnTo>
                  <a:pt x="392" y="1260"/>
                </a:lnTo>
                <a:lnTo>
                  <a:pt x="442" y="1225"/>
                </a:lnTo>
                <a:lnTo>
                  <a:pt x="490" y="1187"/>
                </a:lnTo>
                <a:lnTo>
                  <a:pt x="535" y="1146"/>
                </a:lnTo>
                <a:lnTo>
                  <a:pt x="576" y="1102"/>
                </a:lnTo>
                <a:lnTo>
                  <a:pt x="616" y="1055"/>
                </a:lnTo>
                <a:lnTo>
                  <a:pt x="650" y="1005"/>
                </a:lnTo>
                <a:lnTo>
                  <a:pt x="682" y="953"/>
                </a:lnTo>
                <a:lnTo>
                  <a:pt x="709" y="900"/>
                </a:lnTo>
                <a:lnTo>
                  <a:pt x="734" y="844"/>
                </a:lnTo>
                <a:lnTo>
                  <a:pt x="753" y="786"/>
                </a:lnTo>
                <a:lnTo>
                  <a:pt x="770" y="727"/>
                </a:lnTo>
                <a:lnTo>
                  <a:pt x="781" y="668"/>
                </a:lnTo>
                <a:lnTo>
                  <a:pt x="789" y="608"/>
                </a:lnTo>
                <a:lnTo>
                  <a:pt x="792" y="547"/>
                </a:lnTo>
                <a:lnTo>
                  <a:pt x="790" y="487"/>
                </a:lnTo>
                <a:lnTo>
                  <a:pt x="786" y="427"/>
                </a:lnTo>
                <a:lnTo>
                  <a:pt x="775" y="367"/>
                </a:lnTo>
                <a:lnTo>
                  <a:pt x="762" y="308"/>
                </a:lnTo>
                <a:lnTo>
                  <a:pt x="744" y="249"/>
                </a:lnTo>
                <a:lnTo>
                  <a:pt x="722" y="193"/>
                </a:lnTo>
                <a:lnTo>
                  <a:pt x="697" y="137"/>
                </a:lnTo>
                <a:lnTo>
                  <a:pt x="667" y="84"/>
                </a:lnTo>
                <a:lnTo>
                  <a:pt x="639" y="41"/>
                </a:lnTo>
                <a:lnTo>
                  <a:pt x="609" y="0"/>
                </a:lnTo>
                <a:lnTo>
                  <a:pt x="521" y="247"/>
                </a:lnTo>
                <a:lnTo>
                  <a:pt x="277" y="280"/>
                </a:lnTo>
                <a:lnTo>
                  <a:pt x="294" y="308"/>
                </a:lnTo>
                <a:lnTo>
                  <a:pt x="316" y="347"/>
                </a:lnTo>
                <a:lnTo>
                  <a:pt x="332" y="389"/>
                </a:lnTo>
                <a:lnTo>
                  <a:pt x="345" y="431"/>
                </a:lnTo>
                <a:lnTo>
                  <a:pt x="353" y="475"/>
                </a:lnTo>
                <a:lnTo>
                  <a:pt x="357" y="519"/>
                </a:lnTo>
                <a:lnTo>
                  <a:pt x="355" y="564"/>
                </a:lnTo>
                <a:lnTo>
                  <a:pt x="350" y="608"/>
                </a:lnTo>
                <a:lnTo>
                  <a:pt x="339" y="652"/>
                </a:lnTo>
                <a:lnTo>
                  <a:pt x="325" y="694"/>
                </a:lnTo>
                <a:lnTo>
                  <a:pt x="306" y="734"/>
                </a:lnTo>
                <a:lnTo>
                  <a:pt x="284" y="772"/>
                </a:lnTo>
                <a:lnTo>
                  <a:pt x="257" y="808"/>
                </a:lnTo>
                <a:lnTo>
                  <a:pt x="227" y="841"/>
                </a:lnTo>
                <a:lnTo>
                  <a:pt x="193" y="871"/>
                </a:lnTo>
                <a:lnTo>
                  <a:pt x="156" y="896"/>
                </a:lnTo>
                <a:lnTo>
                  <a:pt x="113" y="761"/>
                </a:lnTo>
                <a:lnTo>
                  <a:pt x="0" y="1169"/>
                </a:lnTo>
                <a:lnTo>
                  <a:pt x="321" y="1439"/>
                </a:lnTo>
                <a:lnTo>
                  <a:pt x="286" y="1316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lIns="93296" tIns="46648" rIns="93296" bIns="46648"/>
          <a:lstStyle/>
          <a:p>
            <a:endParaRPr lang="zh-CN" altLang="en-US"/>
          </a:p>
        </p:txBody>
      </p:sp>
      <p:sp>
        <p:nvSpPr>
          <p:cNvPr id="190469" name="Rectangle 6"/>
          <p:cNvSpPr>
            <a:spLocks noChangeArrowheads="1"/>
          </p:cNvSpPr>
          <p:nvPr/>
        </p:nvSpPr>
        <p:spPr bwMode="blackWhite">
          <a:xfrm rot="-965634">
            <a:off x="3286125" y="1571625"/>
            <a:ext cx="24304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defTabSz="803275"/>
            <a:r>
              <a:rPr lang="zh-CN" altLang="en-US"/>
              <a:t>齐心</a:t>
            </a:r>
            <a:endParaRPr lang="en-US" altLang="zh-CN"/>
          </a:p>
        </p:txBody>
      </p:sp>
      <p:sp>
        <p:nvSpPr>
          <p:cNvPr id="190470" name="Rectangle 7"/>
          <p:cNvSpPr>
            <a:spLocks noChangeArrowheads="1"/>
          </p:cNvSpPr>
          <p:nvPr/>
        </p:nvSpPr>
        <p:spPr bwMode="blackWhite">
          <a:xfrm rot="-2053858">
            <a:off x="5643563" y="3500438"/>
            <a:ext cx="10890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defTabSz="803275"/>
            <a:r>
              <a:rPr lang="zh-CN" altLang="en-US"/>
              <a:t>信心</a:t>
            </a:r>
            <a:endParaRPr lang="en-US" altLang="zh-CN"/>
          </a:p>
        </p:txBody>
      </p:sp>
      <p:sp>
        <p:nvSpPr>
          <p:cNvPr id="190471" name="Rectangle 8"/>
          <p:cNvSpPr>
            <a:spLocks noChangeArrowheads="1"/>
          </p:cNvSpPr>
          <p:nvPr/>
        </p:nvSpPr>
        <p:spPr bwMode="blackWhite">
          <a:xfrm rot="1441663">
            <a:off x="3000375" y="4000500"/>
            <a:ext cx="1066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defTabSz="803275"/>
            <a:r>
              <a:rPr lang="zh-CN" altLang="en-US"/>
              <a:t>关心</a:t>
            </a:r>
            <a:endParaRPr lang="en-US" altLang="zh-CN"/>
          </a:p>
        </p:txBody>
      </p:sp>
      <p:sp>
        <p:nvSpPr>
          <p:cNvPr id="190472" name="流程图: 联系 13"/>
          <p:cNvSpPr>
            <a:spLocks noChangeArrowheads="1"/>
          </p:cNvSpPr>
          <p:nvPr/>
        </p:nvSpPr>
        <p:spPr bwMode="auto">
          <a:xfrm>
            <a:off x="4129088" y="2600325"/>
            <a:ext cx="1285875" cy="1214438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zh-CN" altLang="en-US">
                <a:latin typeface="隶书" pitchFamily="49" charset="-122"/>
                <a:ea typeface="隶书" pitchFamily="49" charset="-122"/>
              </a:rPr>
              <a:t>同欲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fld id="{F6694E91-324D-44FC-A10A-68811E4F2295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79</a:t>
            </a:fld>
            <a:endParaRPr lang="en-US" altLang="zh-CN" sz="900">
              <a:solidFill>
                <a:schemeClr val="hlink"/>
              </a:solidFill>
              <a:latin typeface="Arial" pitchFamily="34" charset="0"/>
              <a:ea typeface="+mn-ea"/>
            </a:endParaRPr>
          </a:p>
        </p:txBody>
      </p:sp>
      <p:sp>
        <p:nvSpPr>
          <p:cNvPr id="19456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850" y="188913"/>
            <a:ext cx="8229600" cy="65246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zh-CN" altLang="en-US" b="0" smtClean="0">
                <a:solidFill>
                  <a:srgbClr val="FF0000"/>
                </a:solidFill>
                <a:ea typeface="黑体" pitchFamily="49" charset="-122"/>
              </a:rPr>
              <a:t>机制实践管理工具</a:t>
            </a:r>
            <a:r>
              <a:rPr lang="en-US" altLang="zh-CN" b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</a:rPr>
              <a:t>——</a:t>
            </a:r>
            <a:r>
              <a:rPr lang="zh-CN" altLang="en-US" b="0" smtClean="0">
                <a:solidFill>
                  <a:srgbClr val="FF0000"/>
                </a:solidFill>
                <a:ea typeface="黑体" pitchFamily="49" charset="-122"/>
              </a:rPr>
              <a:t>四榜</a:t>
            </a:r>
          </a:p>
        </p:txBody>
      </p:sp>
      <p:sp>
        <p:nvSpPr>
          <p:cNvPr id="19456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71550" y="1484313"/>
            <a:ext cx="3024188" cy="3741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3200" smtClean="0">
                <a:solidFill>
                  <a:srgbClr val="7030A0"/>
                </a:solidFill>
                <a:latin typeface="华文行楷" pitchFamily="2" charset="-122"/>
                <a:ea typeface="华文行楷" pitchFamily="2" charset="-122"/>
              </a:rPr>
              <a:t>赞美榜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3200" smtClean="0">
                <a:solidFill>
                  <a:srgbClr val="7030A0"/>
                </a:solidFill>
                <a:latin typeface="华文行楷" pitchFamily="2" charset="-122"/>
                <a:ea typeface="华文行楷" pitchFamily="2" charset="-122"/>
              </a:rPr>
              <a:t>关怀榜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3200" smtClean="0">
                <a:solidFill>
                  <a:srgbClr val="7030A0"/>
                </a:solidFill>
                <a:latin typeface="华文行楷" pitchFamily="2" charset="-122"/>
                <a:ea typeface="华文行楷" pitchFamily="2" charset="-122"/>
              </a:rPr>
              <a:t>难为情榜</a:t>
            </a:r>
            <a:endParaRPr lang="en-US" altLang="zh-CN" sz="3200" smtClean="0">
              <a:solidFill>
                <a:srgbClr val="7030A0"/>
              </a:solidFill>
              <a:latin typeface="华文行楷" pitchFamily="2" charset="-122"/>
              <a:ea typeface="华文行楷" pitchFamily="2" charset="-122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3200" smtClean="0">
                <a:solidFill>
                  <a:srgbClr val="7030A0"/>
                </a:solidFill>
                <a:latin typeface="华文行楷" pitchFamily="2" charset="-122"/>
                <a:ea typeface="华文行楷" pitchFamily="2" charset="-122"/>
              </a:rPr>
              <a:t>捷报榜</a:t>
            </a:r>
          </a:p>
        </p:txBody>
      </p:sp>
      <p:pic>
        <p:nvPicPr>
          <p:cNvPr id="194565" name="Picture 3" descr="C:\Documents and Settings\Administrator\桌面\2071751_111758026_2.jpg"/>
          <p:cNvPicPr>
            <a:picLocks noChangeAspect="1" noChangeArrowheads="1"/>
          </p:cNvPicPr>
          <p:nvPr/>
        </p:nvPicPr>
        <p:blipFill>
          <a:blip r:embed="rId2" cstate="print"/>
          <a:srcRect b="4530"/>
          <a:stretch>
            <a:fillRect/>
          </a:stretch>
        </p:blipFill>
        <p:spPr bwMode="auto">
          <a:xfrm>
            <a:off x="3924300" y="2205038"/>
            <a:ext cx="44100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3" name="Picture 1" descr="C:\Documents and Settings\Administrator\桌面\0602-NEWS39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39713"/>
            <a:ext cx="9144000" cy="717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571704" y="0"/>
            <a:ext cx="6572296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800" i="1" cap="all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黑体" pitchFamily="2" charset="-122"/>
              </a:rPr>
              <a:t>经销商做大后</a:t>
            </a:r>
            <a:endParaRPr lang="en-US" altLang="zh-CN" sz="4800" i="1" cap="all" dirty="0">
              <a:ln w="0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ea typeface="黑体" pitchFamily="2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4800" i="1" cap="all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ea typeface="黑体" pitchFamily="2" charset="-122"/>
              </a:rPr>
              <a:t>    最大的风险是什么？</a:t>
            </a:r>
            <a:endParaRPr lang="zh-CN" altLang="en-US" sz="4800" cap="all" dirty="0">
              <a:ln w="0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5" descr="C:\Documents and Settings\Administrator\桌面\zhuanjia2.jpg"/>
          <p:cNvPicPr>
            <a:picLocks noChangeAspect="1" noChangeArrowheads="1"/>
          </p:cNvPicPr>
          <p:nvPr/>
        </p:nvPicPr>
        <p:blipFill>
          <a:blip r:embed="rId2" cstate="print"/>
          <a:srcRect l="35217"/>
          <a:stretch>
            <a:fillRect/>
          </a:stretch>
        </p:blipFill>
        <p:spPr bwMode="auto">
          <a:xfrm>
            <a:off x="1023938" y="1471613"/>
            <a:ext cx="7691437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7" name="Picture 6" descr="C:\Documents and Settings\Administrator\桌面\zhuanjia2.jpg"/>
          <p:cNvPicPr>
            <a:picLocks noChangeAspect="1" noChangeArrowheads="1"/>
          </p:cNvPicPr>
          <p:nvPr/>
        </p:nvPicPr>
        <p:blipFill>
          <a:blip r:embed="rId2" cstate="print"/>
          <a:srcRect l="16321" r="52399" b="60992"/>
          <a:stretch>
            <a:fillRect/>
          </a:stretch>
        </p:blipFill>
        <p:spPr bwMode="auto">
          <a:xfrm>
            <a:off x="225425" y="3357563"/>
            <a:ext cx="2620963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1601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fld id="{24F5B979-3162-4468-AA2D-8A23D5AF4A9E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80</a:t>
            </a:fld>
            <a:endParaRPr lang="en-US" altLang="zh-CN" sz="900">
              <a:solidFill>
                <a:schemeClr val="hlink"/>
              </a:solidFill>
              <a:latin typeface="Arial" pitchFamily="34" charset="0"/>
              <a:ea typeface="+mn-ea"/>
            </a:endParaRPr>
          </a:p>
        </p:txBody>
      </p:sp>
      <p:sp>
        <p:nvSpPr>
          <p:cNvPr id="19558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27313" y="333375"/>
            <a:ext cx="3724275" cy="95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eaLnBrk="1" hangingPunct="1"/>
            <a:r>
              <a:rPr lang="zh-CN" altLang="en-US" sz="440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赞美榜</a:t>
            </a:r>
          </a:p>
        </p:txBody>
      </p:sp>
      <p:sp>
        <p:nvSpPr>
          <p:cNvPr id="195590" name="AutoShape 4"/>
          <p:cNvSpPr>
            <a:spLocks noChangeArrowheads="1"/>
          </p:cNvSpPr>
          <p:nvPr/>
        </p:nvSpPr>
        <p:spPr bwMode="auto">
          <a:xfrm>
            <a:off x="2217738" y="2028825"/>
            <a:ext cx="4959350" cy="2730500"/>
          </a:xfrm>
          <a:prstGeom prst="flowChartPunchedTape">
            <a:avLst/>
          </a:prstGeom>
          <a:solidFill>
            <a:srgbClr val="800080">
              <a:alpha val="79999"/>
            </a:srgb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3200">
                <a:solidFill>
                  <a:schemeClr val="bg1"/>
                </a:solidFill>
              </a:rPr>
              <a:t>赞美身边每一个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3200">
                <a:solidFill>
                  <a:schemeClr val="bg1"/>
                </a:solidFill>
              </a:rPr>
              <a:t>美好的事件与细节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5" descr="C:\Documents and Settings\Administrator\桌面\zhuanjia2.jpg"/>
          <p:cNvPicPr>
            <a:picLocks noChangeAspect="1" noChangeArrowheads="1"/>
          </p:cNvPicPr>
          <p:nvPr/>
        </p:nvPicPr>
        <p:blipFill>
          <a:blip r:embed="rId2" cstate="print"/>
          <a:srcRect l="35217"/>
          <a:stretch>
            <a:fillRect/>
          </a:stretch>
        </p:blipFill>
        <p:spPr bwMode="auto">
          <a:xfrm>
            <a:off x="1023938" y="1471613"/>
            <a:ext cx="7691437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1" name="Picture 6" descr="C:\Documents and Settings\Administrator\桌面\zhuanjia2.jpg"/>
          <p:cNvPicPr>
            <a:picLocks noChangeAspect="1" noChangeArrowheads="1"/>
          </p:cNvPicPr>
          <p:nvPr/>
        </p:nvPicPr>
        <p:blipFill>
          <a:blip r:embed="rId2" cstate="print"/>
          <a:srcRect l="16321" r="52399" b="60992"/>
          <a:stretch>
            <a:fillRect/>
          </a:stretch>
        </p:blipFill>
        <p:spPr bwMode="auto">
          <a:xfrm>
            <a:off x="225425" y="3357563"/>
            <a:ext cx="2620963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625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fld id="{28A9D371-B75A-49F9-B898-FB19C9FD4417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81</a:t>
            </a:fld>
            <a:endParaRPr lang="en-US" altLang="zh-CN" sz="900">
              <a:solidFill>
                <a:schemeClr val="hlink"/>
              </a:solidFill>
              <a:latin typeface="Arial" pitchFamily="34" charset="0"/>
              <a:ea typeface="+mn-ea"/>
            </a:endParaRPr>
          </a:p>
        </p:txBody>
      </p:sp>
      <p:sp>
        <p:nvSpPr>
          <p:cNvPr id="19661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48038" y="549275"/>
            <a:ext cx="2449512" cy="87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eaLnBrk="1" hangingPunct="1"/>
            <a:r>
              <a:rPr lang="zh-CN" altLang="en-US" sz="440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关怀榜</a:t>
            </a:r>
          </a:p>
        </p:txBody>
      </p:sp>
      <p:sp>
        <p:nvSpPr>
          <p:cNvPr id="196614" name="AutoShape 4"/>
          <p:cNvSpPr>
            <a:spLocks noChangeArrowheads="1"/>
          </p:cNvSpPr>
          <p:nvPr/>
        </p:nvSpPr>
        <p:spPr bwMode="auto">
          <a:xfrm>
            <a:off x="2071688" y="1785938"/>
            <a:ext cx="4954587" cy="43576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</a:pPr>
            <a:endParaRPr lang="en-US" altLang="zh-CN" sz="3200">
              <a:solidFill>
                <a:schemeClr val="bg1"/>
              </a:solidFill>
            </a:endParaRPr>
          </a:p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</a:pPr>
            <a:endParaRPr lang="en-US" altLang="zh-CN" sz="3200">
              <a:solidFill>
                <a:schemeClr val="bg1"/>
              </a:solidFill>
            </a:endParaRPr>
          </a:p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3200">
                <a:solidFill>
                  <a:schemeClr val="bg1"/>
                </a:solidFill>
              </a:rPr>
              <a:t>关怀每一位家人；营造温馨轻松的家庭氛围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5" descr="C:\Documents and Settings\Administrator\桌面\zhuanjia2.jpg"/>
          <p:cNvPicPr>
            <a:picLocks noChangeAspect="1" noChangeArrowheads="1"/>
          </p:cNvPicPr>
          <p:nvPr/>
        </p:nvPicPr>
        <p:blipFill>
          <a:blip r:embed="rId2" cstate="print"/>
          <a:srcRect l="35217"/>
          <a:stretch>
            <a:fillRect/>
          </a:stretch>
        </p:blipFill>
        <p:spPr bwMode="auto">
          <a:xfrm>
            <a:off x="1023938" y="1471613"/>
            <a:ext cx="7691437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35" name="Picture 6" descr="C:\Documents and Settings\Administrator\桌面\zhuanjia2.jpg"/>
          <p:cNvPicPr>
            <a:picLocks noChangeAspect="1" noChangeArrowheads="1"/>
          </p:cNvPicPr>
          <p:nvPr/>
        </p:nvPicPr>
        <p:blipFill>
          <a:blip r:embed="rId2" cstate="print"/>
          <a:srcRect l="16321" r="52399" b="60992"/>
          <a:stretch>
            <a:fillRect/>
          </a:stretch>
        </p:blipFill>
        <p:spPr bwMode="auto">
          <a:xfrm>
            <a:off x="225425" y="3357563"/>
            <a:ext cx="2620963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3649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fld id="{04811512-F805-4B9C-B4B2-ADC209BD123F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82</a:t>
            </a:fld>
            <a:endParaRPr lang="en-US" altLang="zh-CN" sz="900">
              <a:solidFill>
                <a:schemeClr val="hlink"/>
              </a:solidFill>
              <a:latin typeface="Arial" pitchFamily="34" charset="0"/>
              <a:ea typeface="+mn-ea"/>
            </a:endParaRPr>
          </a:p>
        </p:txBody>
      </p:sp>
      <p:sp>
        <p:nvSpPr>
          <p:cNvPr id="19763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987675" y="476250"/>
            <a:ext cx="2935288" cy="80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1" hangingPunct="1"/>
            <a:r>
              <a:rPr lang="zh-CN" altLang="en-US" sz="440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难为情榜</a:t>
            </a:r>
          </a:p>
        </p:txBody>
      </p:sp>
      <p:sp>
        <p:nvSpPr>
          <p:cNvPr id="197638" name="AutoShape 4"/>
          <p:cNvSpPr>
            <a:spLocks noChangeArrowheads="1"/>
          </p:cNvSpPr>
          <p:nvPr/>
        </p:nvSpPr>
        <p:spPr bwMode="auto">
          <a:xfrm>
            <a:off x="2141538" y="2555875"/>
            <a:ext cx="5073650" cy="1490663"/>
          </a:xfrm>
          <a:prstGeom prst="flowChartTerminator">
            <a:avLst/>
          </a:prstGeom>
          <a:solidFill>
            <a:schemeClr val="accent1">
              <a:alpha val="6313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3200">
                <a:solidFill>
                  <a:schemeClr val="bg1"/>
                </a:solidFill>
                <a:ea typeface="黑体" pitchFamily="49" charset="-122"/>
              </a:rPr>
              <a:t>督促需要进步的家人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3200">
                <a:solidFill>
                  <a:schemeClr val="bg1"/>
                </a:solidFill>
                <a:ea typeface="黑体" pitchFamily="49" charset="-122"/>
              </a:rPr>
              <a:t>努力改进／不断成长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5" descr="C:\Documents and Settings\Administrator\桌面\zhuanjia2.jpg"/>
          <p:cNvPicPr>
            <a:picLocks noChangeAspect="1" noChangeArrowheads="1"/>
          </p:cNvPicPr>
          <p:nvPr/>
        </p:nvPicPr>
        <p:blipFill>
          <a:blip r:embed="rId2" cstate="print"/>
          <a:srcRect l="35217"/>
          <a:stretch>
            <a:fillRect/>
          </a:stretch>
        </p:blipFill>
        <p:spPr bwMode="auto">
          <a:xfrm>
            <a:off x="1023938" y="1471613"/>
            <a:ext cx="7691437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59" name="Picture 6" descr="C:\Documents and Settings\Administrator\桌面\zhuanjia2.jpg"/>
          <p:cNvPicPr>
            <a:picLocks noChangeAspect="1" noChangeArrowheads="1"/>
          </p:cNvPicPr>
          <p:nvPr/>
        </p:nvPicPr>
        <p:blipFill>
          <a:blip r:embed="rId2" cstate="print"/>
          <a:srcRect l="16321" r="52399" b="60992"/>
          <a:stretch>
            <a:fillRect/>
          </a:stretch>
        </p:blipFill>
        <p:spPr bwMode="auto">
          <a:xfrm>
            <a:off x="225425" y="3357563"/>
            <a:ext cx="2620963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4673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fld id="{9C019E30-E554-4D87-BB6C-E88CC69F93A8}" type="slidenum">
              <a:rPr lang="en-US" altLang="zh-CN" sz="900">
                <a:solidFill>
                  <a:schemeClr val="hlink"/>
                </a:solidFill>
                <a:latin typeface="Arial" pitchFamily="34" charset="0"/>
                <a:ea typeface="+mn-ea"/>
              </a:rPr>
              <a:pPr algn="r">
                <a:defRPr/>
              </a:pPr>
              <a:t>83</a:t>
            </a:fld>
            <a:endParaRPr lang="en-US" altLang="zh-CN" sz="900">
              <a:solidFill>
                <a:schemeClr val="hlink"/>
              </a:solidFill>
              <a:latin typeface="Arial" pitchFamily="34" charset="0"/>
              <a:ea typeface="+mn-ea"/>
            </a:endParaRPr>
          </a:p>
        </p:txBody>
      </p:sp>
      <p:sp>
        <p:nvSpPr>
          <p:cNvPr id="19866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63938" y="404813"/>
            <a:ext cx="1879600" cy="792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1" hangingPunct="1"/>
            <a:r>
              <a:rPr lang="zh-CN" altLang="en-US" sz="440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捷报榜</a:t>
            </a:r>
          </a:p>
        </p:txBody>
      </p:sp>
      <p:sp>
        <p:nvSpPr>
          <p:cNvPr id="198662" name="AutoShape 4"/>
          <p:cNvSpPr>
            <a:spLocks noChangeArrowheads="1"/>
          </p:cNvSpPr>
          <p:nvPr/>
        </p:nvSpPr>
        <p:spPr bwMode="auto">
          <a:xfrm>
            <a:off x="1841500" y="1727200"/>
            <a:ext cx="5249863" cy="3095625"/>
          </a:xfrm>
          <a:prstGeom prst="horizontalScrol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>
                <a:solidFill>
                  <a:schemeClr val="bg1"/>
                </a:solidFill>
                <a:ea typeface="黑体" pitchFamily="49" charset="-122"/>
              </a:rPr>
              <a:t>每一个好消息以最快速度传变我们的团队，让我们都被感染振奋、愉快、充满信心的团队氛围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2857500" y="2714625"/>
            <a:ext cx="4352925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/>
          <a:p>
            <a:r>
              <a:rPr lang="zh-CN" altLang="en-US" sz="5400">
                <a:solidFill>
                  <a:srgbClr val="FF0000"/>
                </a:solidFill>
                <a:ea typeface="华文行楷" pitchFamily="2" charset="-122"/>
              </a:rPr>
              <a:t>团队是什么？</a:t>
            </a:r>
            <a:endParaRPr lang="zh-CN" altLang="en-US" sz="5400">
              <a:solidFill>
                <a:srgbClr val="FF0000"/>
              </a:solidFill>
            </a:endParaRPr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1358900" y="1371600"/>
            <a:ext cx="2427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i="1">
                <a:solidFill>
                  <a:srgbClr val="FF0000"/>
                </a:solidFill>
              </a:rPr>
              <a:t>引子</a:t>
            </a:r>
            <a:r>
              <a:rPr lang="en-US" altLang="zh-CN" i="1">
                <a:solidFill>
                  <a:srgbClr val="FF0000"/>
                </a:solidFill>
              </a:rPr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28625" y="1214438"/>
            <a:ext cx="8086725" cy="9985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4000" smtClean="0">
                <a:solidFill>
                  <a:schemeClr val="tx1"/>
                </a:solidFill>
              </a:rPr>
              <a:t>一群</a:t>
            </a:r>
            <a:r>
              <a:rPr lang="zh-CN" altLang="en-US" sz="4800" smtClean="0">
                <a:solidFill>
                  <a:srgbClr val="FF0000"/>
                </a:solidFill>
                <a:ea typeface="黑体" pitchFamily="49" charset="-122"/>
              </a:rPr>
              <a:t>平凡</a:t>
            </a:r>
            <a:r>
              <a:rPr lang="zh-CN" altLang="en-US" sz="4000" smtClean="0">
                <a:solidFill>
                  <a:schemeClr val="tx1"/>
                </a:solidFill>
              </a:rPr>
              <a:t>的人，做</a:t>
            </a:r>
            <a:r>
              <a:rPr lang="zh-CN" altLang="en-US" sz="5400" smtClean="0">
                <a:solidFill>
                  <a:srgbClr val="FF0000"/>
                </a:solidFill>
                <a:ea typeface="黑体" pitchFamily="49" charset="-122"/>
              </a:rPr>
              <a:t>不平凡</a:t>
            </a:r>
            <a:r>
              <a:rPr lang="zh-CN" altLang="en-US" sz="4000" smtClean="0">
                <a:solidFill>
                  <a:schemeClr val="tx1"/>
                </a:solidFill>
              </a:rPr>
              <a:t>的事。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3214688" y="2500313"/>
          <a:ext cx="3673475" cy="3673475"/>
        </p:xfrm>
        <a:graphic>
          <a:graphicData uri="http://schemas.openxmlformats.org/presentationml/2006/ole">
            <p:oleObj spid="_x0000_s2050" r:id="rId3" imgW="3473280" imgH="3472920" progId="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2"/>
          <p:cNvSpPr txBox="1">
            <a:spLocks noChangeArrowheads="1"/>
          </p:cNvSpPr>
          <p:nvPr/>
        </p:nvSpPr>
        <p:spPr bwMode="auto">
          <a:xfrm>
            <a:off x="785813" y="1357313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66FF"/>
                </a:solidFill>
                <a:ea typeface="华文楷体" pitchFamily="2" charset="-122"/>
              </a:rPr>
              <a:t>看看这几张图，都分别喻示着什么？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71563" y="2857500"/>
            <a:ext cx="1524000" cy="1585913"/>
            <a:chOff x="1632" y="1248"/>
            <a:chExt cx="2682" cy="2286"/>
          </a:xfrm>
        </p:grpSpPr>
        <p:sp>
          <p:nvSpPr>
            <p:cNvPr id="221191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63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221192" name="AutoShape 5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63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221193" name="AutoShape 6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63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</p:grpSp>
      <p:sp>
        <p:nvSpPr>
          <p:cNvPr id="221188" name="Text Box 7"/>
          <p:cNvSpPr txBox="1">
            <a:spLocks noChangeArrowheads="1"/>
          </p:cNvSpPr>
          <p:nvPr/>
        </p:nvSpPr>
        <p:spPr bwMode="auto">
          <a:xfrm>
            <a:off x="1214438" y="5286375"/>
            <a:ext cx="2209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6000" i="1">
                <a:ea typeface="隶书" pitchFamily="49" charset="-122"/>
              </a:rPr>
              <a:t>……</a:t>
            </a:r>
          </a:p>
        </p:txBody>
      </p:sp>
      <p:pic>
        <p:nvPicPr>
          <p:cNvPr id="221189" name="Picture 8" descr="ABOUT%20US%20Du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2857500"/>
            <a:ext cx="36226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90" name="Picture 9" descr="cartoon_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2714625"/>
            <a:ext cx="17637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0825" y="188913"/>
            <a:ext cx="8229600" cy="4540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zh-CN" altLang="en-US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经销商要解决三个核心！</a:t>
            </a:r>
          </a:p>
        </p:txBody>
      </p:sp>
      <p:sp>
        <p:nvSpPr>
          <p:cNvPr id="24781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428751" y="1857375"/>
            <a:ext cx="3935338" cy="32273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zh-CN" altLang="en-US" sz="3200" dirty="0">
                <a:solidFill>
                  <a:schemeClr val="tx1"/>
                </a:solidFill>
              </a:rPr>
              <a:t>一、我们要去哪里</a:t>
            </a:r>
            <a:r>
              <a:rPr lang="zh-CN" altLang="en-US" sz="3200" dirty="0" smtClean="0">
                <a:solidFill>
                  <a:schemeClr val="tx1"/>
                </a:solidFill>
              </a:rPr>
              <a:t>？</a:t>
            </a:r>
            <a:endParaRPr lang="zh-CN" altLang="en-US" sz="3200" dirty="0">
              <a:solidFill>
                <a:srgbClr val="FF0000"/>
              </a:solidFill>
            </a:endParaRPr>
          </a:p>
          <a:p>
            <a:endParaRPr lang="zh-CN" altLang="en-US" sz="32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zh-CN" altLang="en-US" sz="3200" dirty="0">
                <a:solidFill>
                  <a:schemeClr val="tx1"/>
                </a:solidFill>
              </a:rPr>
              <a:t>二、我们在哪里</a:t>
            </a:r>
            <a:r>
              <a:rPr lang="zh-CN" altLang="en-US" sz="3200" dirty="0" smtClean="0">
                <a:solidFill>
                  <a:schemeClr val="tx1"/>
                </a:solidFill>
              </a:rPr>
              <a:t>？</a:t>
            </a:r>
            <a:endParaRPr lang="zh-CN" altLang="en-US" sz="3200" dirty="0">
              <a:solidFill>
                <a:srgbClr val="FF0000"/>
              </a:solidFill>
            </a:endParaRPr>
          </a:p>
          <a:p>
            <a:endParaRPr lang="zh-CN" altLang="en-US" sz="32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zh-CN" altLang="en-US" sz="3200" dirty="0">
                <a:solidFill>
                  <a:schemeClr val="tx1"/>
                </a:solidFill>
              </a:rPr>
              <a:t>三、我们如何去</a:t>
            </a:r>
            <a:r>
              <a:rPr lang="zh-CN" altLang="en-US" sz="3200" dirty="0" smtClean="0">
                <a:solidFill>
                  <a:schemeClr val="tx1"/>
                </a:solidFill>
              </a:rPr>
              <a:t>？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13454" y="1772816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——</a:t>
            </a:r>
            <a:r>
              <a:rPr lang="zh-CN" altLang="en-US" sz="4000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未来</a:t>
            </a:r>
            <a:endParaRPr lang="zh-CN" altLang="en-US" sz="40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13454" y="2924944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——</a:t>
            </a:r>
            <a:r>
              <a:rPr lang="zh-CN" altLang="en-US" sz="4000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现状</a:t>
            </a:r>
          </a:p>
        </p:txBody>
      </p:sp>
      <p:sp>
        <p:nvSpPr>
          <p:cNvPr id="6" name="矩形 5"/>
          <p:cNvSpPr/>
          <p:nvPr/>
        </p:nvSpPr>
        <p:spPr>
          <a:xfrm>
            <a:off x="5724128" y="4077072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——</a:t>
            </a:r>
            <a:r>
              <a:rPr lang="zh-CN" altLang="en-US" sz="4000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方法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Lift up">
  <a:themeElements>
    <a:clrScheme name="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FFFFFF"/>
      </a:accent3>
      <a:accent4>
        <a:srgbClr val="000000"/>
      </a:accent4>
      <a:accent5>
        <a:srgbClr val="FFAEC5"/>
      </a:accent5>
      <a:accent6>
        <a:srgbClr val="CF0050"/>
      </a:accent6>
      <a:hlink>
        <a:srgbClr val="17BBFD"/>
      </a:hlink>
      <a:folHlink>
        <a:srgbClr val="FF79C2"/>
      </a:folHlink>
    </a:clrScheme>
    <a:fontScheme name="Lift up">
      <a:majorFont>
        <a:latin typeface="Franklin Gothic Medium"/>
        <a:ea typeface="宋体"/>
        <a:cs typeface=""/>
      </a:majorFont>
      <a:minorFont>
        <a:latin typeface="Franklin Gothic Book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华文行楷" pitchFamily="2" charset="-122"/>
            <a:ea typeface="华文行楷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华文行楷" pitchFamily="2" charset="-122"/>
            <a:ea typeface="华文行楷" pitchFamily="2" charset="-122"/>
          </a:defRPr>
        </a:defPPr>
      </a:lstStyle>
    </a:lnDef>
  </a:objectDefaults>
  <a:extraClrSchemeLst>
    <a:extraClrScheme>
      <a:clrScheme name="Lift up 1">
        <a:dk1>
          <a:srgbClr val="000000"/>
        </a:dk1>
        <a:lt1>
          <a:srgbClr val="FFFFFF"/>
        </a:lt1>
        <a:dk2>
          <a:srgbClr val="333333"/>
        </a:dk2>
        <a:lt2>
          <a:srgbClr val="36A048"/>
        </a:lt2>
        <a:accent1>
          <a:srgbClr val="347634"/>
        </a:accent1>
        <a:accent2>
          <a:srgbClr val="004600"/>
        </a:accent2>
        <a:accent3>
          <a:srgbClr val="FFFFFF"/>
        </a:accent3>
        <a:accent4>
          <a:srgbClr val="000000"/>
        </a:accent4>
        <a:accent5>
          <a:srgbClr val="AEBDAE"/>
        </a:accent5>
        <a:accent6>
          <a:srgbClr val="003F00"/>
        </a:accent6>
        <a:hlink>
          <a:srgbClr val="EAEAEA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t up 2">
        <a:dk1>
          <a:srgbClr val="000000"/>
        </a:dk1>
        <a:lt1>
          <a:srgbClr val="FFFFFF"/>
        </a:lt1>
        <a:dk2>
          <a:srgbClr val="333333"/>
        </a:dk2>
        <a:lt2>
          <a:srgbClr val="3AA0EC"/>
        </a:lt2>
        <a:accent1>
          <a:srgbClr val="167BD6"/>
        </a:accent1>
        <a:accent2>
          <a:srgbClr val="104790"/>
        </a:accent2>
        <a:accent3>
          <a:srgbClr val="FFFFFF"/>
        </a:accent3>
        <a:accent4>
          <a:srgbClr val="000000"/>
        </a:accent4>
        <a:accent5>
          <a:srgbClr val="ABBFE8"/>
        </a:accent5>
        <a:accent6>
          <a:srgbClr val="0D3F82"/>
        </a:accent6>
        <a:hlink>
          <a:srgbClr val="EAEAEA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t up 3">
        <a:dk1>
          <a:srgbClr val="000000"/>
        </a:dk1>
        <a:lt1>
          <a:srgbClr val="FFFFFF"/>
        </a:lt1>
        <a:dk2>
          <a:srgbClr val="333333"/>
        </a:dk2>
        <a:lt2>
          <a:srgbClr val="B3B367"/>
        </a:lt2>
        <a:accent1>
          <a:srgbClr val="928546"/>
        </a:accent1>
        <a:accent2>
          <a:srgbClr val="615F0D"/>
        </a:accent2>
        <a:accent3>
          <a:srgbClr val="FFFFFF"/>
        </a:accent3>
        <a:accent4>
          <a:srgbClr val="000000"/>
        </a:accent4>
        <a:accent5>
          <a:srgbClr val="C7C2B0"/>
        </a:accent5>
        <a:accent6>
          <a:srgbClr val="57550B"/>
        </a:accent6>
        <a:hlink>
          <a:srgbClr val="EAEAEA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t up 4">
        <a:dk1>
          <a:srgbClr val="000000"/>
        </a:dk1>
        <a:lt1>
          <a:srgbClr val="FFFFFF"/>
        </a:lt1>
        <a:dk2>
          <a:srgbClr val="4D4D4D"/>
        </a:dk2>
        <a:lt2>
          <a:srgbClr val="5C81F6"/>
        </a:lt2>
        <a:accent1>
          <a:srgbClr val="0B52E1"/>
        </a:accent1>
        <a:accent2>
          <a:srgbClr val="0A37A6"/>
        </a:accent2>
        <a:accent3>
          <a:srgbClr val="FFFFFF"/>
        </a:accent3>
        <a:accent4>
          <a:srgbClr val="000000"/>
        </a:accent4>
        <a:accent5>
          <a:srgbClr val="AAB3EE"/>
        </a:accent5>
        <a:accent6>
          <a:srgbClr val="083196"/>
        </a:accent6>
        <a:hlink>
          <a:srgbClr val="EAEAEA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3114</TotalTime>
  <Words>2472</Words>
  <Application>Microsoft Office PowerPoint</Application>
  <PresentationFormat>全屏显示(4:3)</PresentationFormat>
  <Paragraphs>451</Paragraphs>
  <Slides>86</Slides>
  <Notes>27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86</vt:i4>
      </vt:variant>
    </vt:vector>
  </HeadingPairs>
  <TitlesOfParts>
    <vt:vector size="87" baseType="lpstr">
      <vt:lpstr>Lift up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经销商要解决三个核心！</vt:lpstr>
      <vt:lpstr>幻灯片 10</vt:lpstr>
      <vt:lpstr>幻灯片 11</vt:lpstr>
      <vt:lpstr>高度有了，如何实现战略落地呢？</vt:lpstr>
      <vt:lpstr>幻灯片 13</vt:lpstr>
      <vt:lpstr>建系统——组织结构优化</vt:lpstr>
      <vt:lpstr>幻灯片 15</vt:lpstr>
      <vt:lpstr>幻灯片 16</vt:lpstr>
      <vt:lpstr>幻灯片 17</vt:lpstr>
      <vt:lpstr>幻灯片 18</vt:lpstr>
      <vt:lpstr>代理商发展中的组织演变</vt:lpstr>
      <vt:lpstr>建系统——岗位职责梳理</vt:lpstr>
      <vt:lpstr>幻灯片 21</vt:lpstr>
      <vt:lpstr>幻灯片 22</vt:lpstr>
      <vt:lpstr>幻灯片 23</vt:lpstr>
      <vt:lpstr>带队伍——打造魅力团队</vt:lpstr>
      <vt:lpstr>幻灯片 25</vt:lpstr>
      <vt:lpstr>幻灯片 26</vt:lpstr>
      <vt:lpstr>幻灯片 27</vt:lpstr>
      <vt:lpstr>幻灯片 28</vt:lpstr>
      <vt:lpstr>幻灯片 29</vt:lpstr>
      <vt:lpstr>                                                           ——启示录</vt:lpstr>
      <vt:lpstr>幻灯片 31</vt:lpstr>
      <vt:lpstr>幻灯片 32</vt:lpstr>
      <vt:lpstr>                                                           ——启示录</vt:lpstr>
      <vt:lpstr>案例分析</vt:lpstr>
      <vt:lpstr>案例分析</vt:lpstr>
      <vt:lpstr>幻灯片 36</vt:lpstr>
      <vt:lpstr>幻灯片 37</vt:lpstr>
      <vt:lpstr>幻灯片 38</vt:lpstr>
      <vt:lpstr>闹钟原理：机制是闹钟！</vt:lpstr>
      <vt:lpstr>幻灯片 40</vt:lpstr>
      <vt:lpstr>幻灯片 41</vt:lpstr>
      <vt:lpstr>幻灯片 42</vt:lpstr>
      <vt:lpstr> 5k运营口诀</vt:lpstr>
      <vt:lpstr>幻灯片 44</vt:lpstr>
      <vt:lpstr>幻灯片 45</vt:lpstr>
      <vt:lpstr>幻灯片 46</vt:lpstr>
      <vt:lpstr>幻灯片 47</vt:lpstr>
      <vt:lpstr>                                                           ——启示录</vt:lpstr>
      <vt:lpstr>幻灯片 49</vt:lpstr>
      <vt:lpstr>幻灯片 50</vt:lpstr>
      <vt:lpstr>幻灯片 51</vt:lpstr>
      <vt:lpstr>                             目标的时间分解</vt:lpstr>
      <vt:lpstr>                             目标的通路分解</vt:lpstr>
      <vt:lpstr>                             目标的促销分解</vt:lpstr>
      <vt:lpstr>达成目标的四个必要思考</vt:lpstr>
      <vt:lpstr>机制实践管理工具——五会＋四榜</vt:lpstr>
      <vt:lpstr>幻灯片 57</vt:lpstr>
      <vt:lpstr>                                                           ——启示录</vt:lpstr>
      <vt:lpstr>                                                           ——启示录</vt:lpstr>
      <vt:lpstr>      一个工具：月报、月计划表</vt:lpstr>
      <vt:lpstr>一个COO(Chief Operating Officer) </vt:lpstr>
      <vt:lpstr>一个COO(Chief Operating Officer) </vt:lpstr>
      <vt:lpstr>                 一个质询会（是什么）</vt:lpstr>
      <vt:lpstr>               一个质询会（意义）</vt:lpstr>
      <vt:lpstr>幻灯片 65</vt:lpstr>
      <vt:lpstr>幻灯片 66</vt:lpstr>
      <vt:lpstr>幻灯片 67</vt:lpstr>
      <vt:lpstr>幻灯片 68</vt:lpstr>
      <vt:lpstr>幻灯片 69</vt:lpstr>
      <vt:lpstr>幻灯片 70</vt:lpstr>
      <vt:lpstr>幻灯片 71</vt:lpstr>
      <vt:lpstr>晨会的运作</vt:lpstr>
      <vt:lpstr>幻灯片 73</vt:lpstr>
      <vt:lpstr>夕会的运作</vt:lpstr>
      <vt:lpstr>         三每三对照</vt:lpstr>
      <vt:lpstr>幻灯片 76</vt:lpstr>
      <vt:lpstr>幻灯片 77</vt:lpstr>
      <vt:lpstr>幻灯片 78</vt:lpstr>
      <vt:lpstr>机制实践管理工具——四榜</vt:lpstr>
      <vt:lpstr>赞美榜</vt:lpstr>
      <vt:lpstr>关怀榜</vt:lpstr>
      <vt:lpstr>难为情榜</vt:lpstr>
      <vt:lpstr>捷报榜</vt:lpstr>
      <vt:lpstr>幻灯片 84</vt:lpstr>
      <vt:lpstr>幻灯片 85</vt:lpstr>
      <vt:lpstr>幻灯片 86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战略运营</dc:title>
  <dc:creator>lenovo</dc:creator>
  <cp:lastModifiedBy>lenovo</cp:lastModifiedBy>
  <cp:revision>278</cp:revision>
  <dcterms:modified xsi:type="dcterms:W3CDTF">2010-08-12T17:06:35Z</dcterms:modified>
</cp:coreProperties>
</file>